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20"/>
  </p:notesMasterIdLst>
  <p:handoutMasterIdLst>
    <p:handoutMasterId r:id="rId21"/>
  </p:handoutMasterIdLst>
  <p:sldIdLst>
    <p:sldId id="277" r:id="rId5"/>
    <p:sldId id="278" r:id="rId6"/>
    <p:sldId id="280" r:id="rId7"/>
    <p:sldId id="288" r:id="rId8"/>
    <p:sldId id="289" r:id="rId9"/>
    <p:sldId id="290" r:id="rId10"/>
    <p:sldId id="285" r:id="rId11"/>
    <p:sldId id="286" r:id="rId12"/>
    <p:sldId id="287" r:id="rId13"/>
    <p:sldId id="283" r:id="rId14"/>
    <p:sldId id="297" r:id="rId15"/>
    <p:sldId id="291" r:id="rId16"/>
    <p:sldId id="295" r:id="rId17"/>
    <p:sldId id="292" r:id="rId18"/>
    <p:sldId id="296" r:id="rId19"/>
  </p:sldIdLst>
  <p:sldSz cx="12192000" cy="6858000"/>
  <p:notesSz cx="6858000" cy="9144000"/>
  <p:embeddedFontLst>
    <p:embeddedFont>
      <p:font typeface="맑은 고딕" panose="020B0503020000020004" pitchFamily="34" charset="-127"/>
      <p:regular r:id="rId22"/>
      <p:bold r:id="rId23"/>
    </p:embeddedFont>
    <p:embeddedFont>
      <p:font typeface="Cambria Math" panose="02040503050406030204" pitchFamily="18" charset="0"/>
      <p:regular r:id="rId24"/>
    </p:embeddedFont>
    <p:embeddedFont>
      <p:font typeface="Poppins" panose="00000500000000000000" pitchFamily="2" charset="0"/>
      <p:regular r:id="rId25"/>
      <p:bold r:id="rId26"/>
      <p:italic r:id="rId27"/>
      <p:boldItalic r:id="rId28"/>
    </p:embeddedFont>
    <p:embeddedFont>
      <p:font typeface="Poppins Light" panose="00000400000000000000" pitchFamily="2" charset="0"/>
      <p:regular r:id="rId29"/>
      <p:italic r:id="rId30"/>
    </p:embeddedFont>
  </p:embeddedFontLst>
  <p:defaultTextStyle>
    <a:defPPr>
      <a:defRPr lang="ko-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57F6"/>
    <a:srgbClr val="9983FD"/>
    <a:srgbClr val="D22788"/>
    <a:srgbClr val="FF3939"/>
    <a:srgbClr val="FF05C9"/>
    <a:srgbClr val="9900CC"/>
    <a:srgbClr val="231C8D"/>
    <a:srgbClr val="0A0D78"/>
    <a:srgbClr val="C5C7DF"/>
    <a:srgbClr val="183B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032EC6-856F-4FD8-A3BB-F5E8DEA5CAEA}" v="443" dt="2024-03-06T13:20:07.685"/>
    <p1510:client id="{627A3A75-75E9-425C-B30B-218F736F3368}" v="261" dt="2024-03-06T14:22:50.752"/>
    <p1510:client id="{6EE4132F-1B37-4D05-926A-0D990BBCDC6D}" v="5191" dt="2024-03-07T03:58:07.623"/>
    <p1510:client id="{B5A09FF1-46DF-4A66-869F-44F0916A509E}" v="12" dt="2024-03-06T12:23:15.467"/>
    <p1510:client id="{F7EE002D-F8D3-487E-AC12-825E6C38FFF0}" v="8682" dt="2024-03-07T04:01:14.9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672" y="54"/>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handoutMaster" Target="handoutMasters/handoutMaster1.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microsoft.com/office/2015/10/relationships/revisionInfo" Target="revisionInfo.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a:extLst>
              <a:ext uri="{FF2B5EF4-FFF2-40B4-BE49-F238E27FC236}">
                <a16:creationId xmlns:a16="http://schemas.microsoft.com/office/drawing/2014/main" id="{59230B0E-39ED-45EA-AD95-669D0616B3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4" name="바닥글 개체 틀 3">
            <a:extLst>
              <a:ext uri="{FF2B5EF4-FFF2-40B4-BE49-F238E27FC236}">
                <a16:creationId xmlns:a16="http://schemas.microsoft.com/office/drawing/2014/main" id="{AA82B798-201A-4B14-B1F0-6A660C5C72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a:extLst>
              <a:ext uri="{FF2B5EF4-FFF2-40B4-BE49-F238E27FC236}">
                <a16:creationId xmlns:a16="http://schemas.microsoft.com/office/drawing/2014/main" id="{EE2F5857-B39B-4284-A086-C6DE2719C94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7E3EF34-7656-4396-AEBE-2B554E5E9341}" type="slidenum">
              <a:rPr lang="ko-KR" altLang="en-US" smtClean="0"/>
              <a:t>‹#›</a:t>
            </a:fld>
            <a:endParaRPr lang="ko-KR" altLang="en-US"/>
          </a:p>
        </p:txBody>
      </p:sp>
    </p:spTree>
    <p:extLst>
      <p:ext uri="{BB962C8B-B14F-4D97-AF65-F5344CB8AC3E}">
        <p14:creationId xmlns:p14="http://schemas.microsoft.com/office/powerpoint/2010/main" val="169878219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49F08-9100-4AF5-BC0A-FC6A093BE3CC}" type="datetimeFigureOut">
              <a:rPr lang="ko-KR" altLang="en-US" smtClean="0"/>
              <a:t>2024-03-06</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8FC7D2-309F-4B1D-AF63-DB3D4B544859}" type="slidenum">
              <a:rPr lang="ko-KR" altLang="en-US" smtClean="0"/>
              <a:t>‹#›</a:t>
            </a:fld>
            <a:endParaRPr lang="ko-KR" altLang="en-US"/>
          </a:p>
        </p:txBody>
      </p:sp>
    </p:spTree>
    <p:extLst>
      <p:ext uri="{BB962C8B-B14F-4D97-AF65-F5344CB8AC3E}">
        <p14:creationId xmlns:p14="http://schemas.microsoft.com/office/powerpoint/2010/main" val="371793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pptmon.com/" TargetMode="External"/><Relationship Id="rId7" Type="http://schemas.openxmlformats.org/officeDocument/2006/relationships/hyperlink" Target="http://www.pptmon.com/" TargetMode="External"/><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hyperlink" Target="https://pptmon.com/"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pptmon.com/" TargetMode="External"/><Relationship Id="rId7" Type="http://schemas.openxmlformats.org/officeDocument/2006/relationships/hyperlink" Target="http://www.pptmon.com/" TargetMode="External"/><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hyperlink" Target="https://pptmon.com/" TargetMode="External"/><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9" name="그림 8">
            <a:extLst>
              <a:ext uri="{FF2B5EF4-FFF2-40B4-BE49-F238E27FC236}">
                <a16:creationId xmlns:a16="http://schemas.microsoft.com/office/drawing/2014/main" id="{B18D3656-79EC-4ABF-995E-147B461A8D36}"/>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5196074" y="933855"/>
            <a:ext cx="6995926" cy="4990290"/>
          </a:xfrm>
          <a:prstGeom prst="rect">
            <a:avLst/>
          </a:prstGeom>
        </p:spPr>
      </p:pic>
    </p:spTree>
    <p:extLst>
      <p:ext uri="{BB962C8B-B14F-4D97-AF65-F5344CB8AC3E}">
        <p14:creationId xmlns:p14="http://schemas.microsoft.com/office/powerpoint/2010/main" val="25494878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PPTMON slide">
    <p:bg>
      <p:bgPr>
        <a:solidFill>
          <a:schemeClr val="tx1">
            <a:lumMod val="65000"/>
            <a:lumOff val="3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8" name="그림 7">
            <a:extLst>
              <a:ext uri="{FF2B5EF4-FFF2-40B4-BE49-F238E27FC236}">
                <a16:creationId xmlns:a16="http://schemas.microsoft.com/office/drawing/2014/main" id="{4C11253D-37B7-4E3D-B00C-A60D6402AA18}"/>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30771" t="59647"/>
          <a:stretch/>
        </p:blipFill>
        <p:spPr>
          <a:xfrm>
            <a:off x="0" y="0"/>
            <a:ext cx="6890793" cy="2310044"/>
          </a:xfrm>
          <a:prstGeom prst="rect">
            <a:avLst/>
          </a:prstGeom>
        </p:spPr>
      </p:pic>
      <p:pic>
        <p:nvPicPr>
          <p:cNvPr id="14" name="그림 13">
            <a:extLst>
              <a:ext uri="{FF2B5EF4-FFF2-40B4-BE49-F238E27FC236}">
                <a16:creationId xmlns:a16="http://schemas.microsoft.com/office/drawing/2014/main" id="{194D0DD5-3B1D-41A6-AA84-547DF621A553}"/>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67673" r="33310"/>
          <a:stretch/>
        </p:blipFill>
        <p:spPr>
          <a:xfrm flipV="1">
            <a:off x="5780291" y="4641006"/>
            <a:ext cx="6411709" cy="2216994"/>
          </a:xfrm>
          <a:prstGeom prst="rect">
            <a:avLst/>
          </a:prstGeom>
        </p:spPr>
      </p:pic>
    </p:spTree>
    <p:extLst>
      <p:ext uri="{BB962C8B-B14F-4D97-AF65-F5344CB8AC3E}">
        <p14:creationId xmlns:p14="http://schemas.microsoft.com/office/powerpoint/2010/main" val="145967597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9" name="그림 8">
            <a:extLst>
              <a:ext uri="{FF2B5EF4-FFF2-40B4-BE49-F238E27FC236}">
                <a16:creationId xmlns:a16="http://schemas.microsoft.com/office/drawing/2014/main" id="{EA190195-D49F-4D2F-BD3A-0953C6A89F0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50000" b="43454"/>
          <a:stretch/>
        </p:blipFill>
        <p:spPr>
          <a:xfrm>
            <a:off x="0" y="4931722"/>
            <a:ext cx="1731524" cy="1926278"/>
          </a:xfrm>
          <a:prstGeom prst="rect">
            <a:avLst/>
          </a:prstGeom>
        </p:spPr>
      </p:pic>
      <p:pic>
        <p:nvPicPr>
          <p:cNvPr id="10" name="그림 9">
            <a:extLst>
              <a:ext uri="{FF2B5EF4-FFF2-40B4-BE49-F238E27FC236}">
                <a16:creationId xmlns:a16="http://schemas.microsoft.com/office/drawing/2014/main" id="{C44B08B6-BA31-446D-9339-69C4A7B3322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24836" r="19317"/>
          <a:stretch/>
        </p:blipFill>
        <p:spPr>
          <a:xfrm>
            <a:off x="8732051" y="-1"/>
            <a:ext cx="3459949" cy="2299227"/>
          </a:xfrm>
          <a:prstGeom prst="rect">
            <a:avLst/>
          </a:prstGeom>
        </p:spPr>
      </p:pic>
    </p:spTree>
    <p:extLst>
      <p:ext uri="{BB962C8B-B14F-4D97-AF65-F5344CB8AC3E}">
        <p14:creationId xmlns:p14="http://schemas.microsoft.com/office/powerpoint/2010/main" val="20980129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PPTMON slide">
    <p:bg>
      <p:bgPr>
        <a:solidFill>
          <a:schemeClr val="bg1">
            <a:lumMod val="7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8" name="그림 7">
            <a:extLst>
              <a:ext uri="{FF2B5EF4-FFF2-40B4-BE49-F238E27FC236}">
                <a16:creationId xmlns:a16="http://schemas.microsoft.com/office/drawing/2014/main" id="{62FDD4AB-5550-4021-95E3-D6D612B7A727}"/>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8381" b="8151"/>
          <a:stretch/>
        </p:blipFill>
        <p:spPr>
          <a:xfrm>
            <a:off x="-1" y="558976"/>
            <a:ext cx="5779123" cy="6299024"/>
          </a:xfrm>
          <a:prstGeom prst="rect">
            <a:avLst/>
          </a:prstGeom>
        </p:spPr>
      </p:pic>
      <p:pic>
        <p:nvPicPr>
          <p:cNvPr id="9" name="그림 8">
            <a:extLst>
              <a:ext uri="{FF2B5EF4-FFF2-40B4-BE49-F238E27FC236}">
                <a16:creationId xmlns:a16="http://schemas.microsoft.com/office/drawing/2014/main" id="{5217ACB5-7ACE-463B-9B17-5C54F0CED66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28794"/>
          <a:stretch/>
        </p:blipFill>
        <p:spPr>
          <a:xfrm>
            <a:off x="1042411" y="0"/>
            <a:ext cx="6785129" cy="4883272"/>
          </a:xfrm>
          <a:prstGeom prst="rect">
            <a:avLst/>
          </a:prstGeom>
        </p:spPr>
      </p:pic>
      <p:sp>
        <p:nvSpPr>
          <p:cNvPr id="12" name="그림 개체 틀 2">
            <a:extLst>
              <a:ext uri="{FF2B5EF4-FFF2-40B4-BE49-F238E27FC236}">
                <a16:creationId xmlns:a16="http://schemas.microsoft.com/office/drawing/2014/main" id="{C52D67F4-8832-47ED-B0AF-7C88AF97AA40}"/>
              </a:ext>
            </a:extLst>
          </p:cNvPr>
          <p:cNvSpPr>
            <a:spLocks noGrp="1"/>
          </p:cNvSpPr>
          <p:nvPr>
            <p:ph type="pic" sz="quarter" idx="15" hasCustomPrompt="1"/>
          </p:nvPr>
        </p:nvSpPr>
        <p:spPr>
          <a:xfrm>
            <a:off x="857250" y="2349567"/>
            <a:ext cx="3274950" cy="3276818"/>
          </a:xfrm>
          <a:prstGeom prst="rect">
            <a:avLst/>
          </a:prstGeom>
          <a:pattFill prst="pct10">
            <a:fgClr>
              <a:schemeClr val="bg1">
                <a:lumMod val="75000"/>
              </a:schemeClr>
            </a:fgClr>
            <a:bgClr>
              <a:schemeClr val="bg1">
                <a:lumMod val="95000"/>
              </a:schemeClr>
            </a:bgClr>
          </a:pattFill>
        </p:spPr>
        <p:txBody>
          <a:bodyPr tIns="720000" anchor="ctr" anchorCtr="1"/>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ko-KR" altLang="en-US" sz="1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1597519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PPTMON slide">
    <p:bg>
      <p:bgPr>
        <a:solidFill>
          <a:schemeClr val="bg1">
            <a:lumMod val="95000"/>
          </a:schemeClr>
        </a:solidFill>
        <a:effectLst/>
      </p:bgPr>
    </p:bg>
    <p:spTree>
      <p:nvGrpSpPr>
        <p:cNvPr id="1" name=""/>
        <p:cNvGrpSpPr/>
        <p:nvPr/>
      </p:nvGrpSpPr>
      <p:grpSpPr>
        <a:xfrm>
          <a:off x="0" y="0"/>
          <a:ext cx="0" cy="0"/>
          <a:chOff x="0" y="0"/>
          <a:chExt cx="0" cy="0"/>
        </a:xfrm>
      </p:grpSpPr>
      <p:pic>
        <p:nvPicPr>
          <p:cNvPr id="7" name="그림 6">
            <a:extLst>
              <a:ext uri="{FF2B5EF4-FFF2-40B4-BE49-F238E27FC236}">
                <a16:creationId xmlns:a16="http://schemas.microsoft.com/office/drawing/2014/main" id="{52037B72-2091-4867-BEC2-C4EFC81C224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41006"/>
          <a:stretch/>
        </p:blipFill>
        <p:spPr>
          <a:xfrm flipH="1">
            <a:off x="218841" y="2812206"/>
            <a:ext cx="9030573" cy="4045794"/>
          </a:xfrm>
          <a:prstGeom prst="rect">
            <a:avLst/>
          </a:prstGeom>
        </p:spPr>
      </p:pic>
      <p:pic>
        <p:nvPicPr>
          <p:cNvPr id="5" name="Graphic 3">
            <a:hlinkClick r:id="rId3"/>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29909"/>
          <a:stretch/>
        </p:blipFill>
        <p:spPr>
          <a:xfrm>
            <a:off x="6024563" y="7063924"/>
            <a:ext cx="1732461" cy="190500"/>
          </a:xfrm>
          <a:prstGeom prst="rect">
            <a:avLst/>
          </a:prstGeom>
        </p:spPr>
      </p:pic>
      <p:sp>
        <p:nvSpPr>
          <p:cNvPr id="6" name="TextBox 5">
            <a:hlinkClick r:id="rId6"/>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7"/>
              </a:rPr>
              <a:t>Presentation template by</a:t>
            </a:r>
            <a:endParaRPr lang="ko-KR" altLang="en-US" sz="1000" u="none">
              <a:latin typeface="Arial" panose="020B0604020202020204" pitchFamily="34" charset="0"/>
              <a:cs typeface="Arial" panose="020B0604020202020204" pitchFamily="34" charset="0"/>
            </a:endParaRPr>
          </a:p>
        </p:txBody>
      </p:sp>
      <p:sp>
        <p:nvSpPr>
          <p:cNvPr id="15" name="그림 개체 틀 4">
            <a:extLst>
              <a:ext uri="{FF2B5EF4-FFF2-40B4-BE49-F238E27FC236}">
                <a16:creationId xmlns:a16="http://schemas.microsoft.com/office/drawing/2014/main" id="{F81AE992-136F-4AA5-A210-69AD147EC6C9}"/>
              </a:ext>
            </a:extLst>
          </p:cNvPr>
          <p:cNvSpPr>
            <a:spLocks noGrp="1"/>
          </p:cNvSpPr>
          <p:nvPr>
            <p:ph type="pic" sz="quarter" idx="10" hasCustomPrompt="1"/>
          </p:nvPr>
        </p:nvSpPr>
        <p:spPr>
          <a:xfrm>
            <a:off x="1281544" y="1241638"/>
            <a:ext cx="3049156" cy="4374724"/>
          </a:xfrm>
          <a:prstGeom prst="rect">
            <a:avLst/>
          </a:prstGeom>
          <a:pattFill prst="pct10">
            <a:fgClr>
              <a:schemeClr val="bg1">
                <a:lumMod val="75000"/>
              </a:schemeClr>
            </a:fgClr>
            <a:bgClr>
              <a:schemeClr val="bg1">
                <a:lumMod val="95000"/>
              </a:schemeClr>
            </a:bgClr>
          </a:pattFill>
        </p:spPr>
        <p:txBody>
          <a:bodyPr wrap="square" lIns="90000" tIns="828000" anchor="ctr" anchorCtr="1"/>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1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27040157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3" name="그림 12">
            <a:extLst>
              <a:ext uri="{FF2B5EF4-FFF2-40B4-BE49-F238E27FC236}">
                <a16:creationId xmlns:a16="http://schemas.microsoft.com/office/drawing/2014/main" id="{E256F32E-4261-416E-ADF9-E2A5F61373CD}"/>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2028" r="78058"/>
          <a:stretch/>
        </p:blipFill>
        <p:spPr>
          <a:xfrm>
            <a:off x="10082409" y="-1"/>
            <a:ext cx="2109592" cy="6718907"/>
          </a:xfrm>
          <a:prstGeom prst="rect">
            <a:avLst/>
          </a:prstGeom>
        </p:spPr>
      </p:pic>
      <p:sp>
        <p:nvSpPr>
          <p:cNvPr id="11" name="그림 개체 틀 4">
            <a:extLst>
              <a:ext uri="{FF2B5EF4-FFF2-40B4-BE49-F238E27FC236}">
                <a16:creationId xmlns:a16="http://schemas.microsoft.com/office/drawing/2014/main" id="{018BC0BD-E3E1-4D72-8F79-25801D0AD2BB}"/>
              </a:ext>
            </a:extLst>
          </p:cNvPr>
          <p:cNvSpPr>
            <a:spLocks noGrp="1"/>
          </p:cNvSpPr>
          <p:nvPr>
            <p:ph type="pic" sz="quarter" idx="15" hasCustomPrompt="1"/>
          </p:nvPr>
        </p:nvSpPr>
        <p:spPr>
          <a:xfrm>
            <a:off x="0" y="0"/>
            <a:ext cx="12192000" cy="2070099"/>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pic>
        <p:nvPicPr>
          <p:cNvPr id="17" name="그림 16">
            <a:extLst>
              <a:ext uri="{FF2B5EF4-FFF2-40B4-BE49-F238E27FC236}">
                <a16:creationId xmlns:a16="http://schemas.microsoft.com/office/drawing/2014/main" id="{F8566BCA-DAC6-43B5-BF5C-5D9DD7531FC6}"/>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0528" b="73742"/>
          <a:stretch/>
        </p:blipFill>
        <p:spPr>
          <a:xfrm rot="5400000">
            <a:off x="-1477787" y="3579445"/>
            <a:ext cx="4756340" cy="1800771"/>
          </a:xfrm>
          <a:prstGeom prst="rect">
            <a:avLst/>
          </a:prstGeom>
        </p:spPr>
      </p:pic>
    </p:spTree>
    <p:extLst>
      <p:ext uri="{BB962C8B-B14F-4D97-AF65-F5344CB8AC3E}">
        <p14:creationId xmlns:p14="http://schemas.microsoft.com/office/powerpoint/2010/main" val="24626582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3" name="그림 12">
            <a:extLst>
              <a:ext uri="{FF2B5EF4-FFF2-40B4-BE49-F238E27FC236}">
                <a16:creationId xmlns:a16="http://schemas.microsoft.com/office/drawing/2014/main" id="{411E289C-4A1B-49AC-B1F6-C515F72D12D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23777" r="60788"/>
          <a:stretch/>
        </p:blipFill>
        <p:spPr>
          <a:xfrm rot="5400000">
            <a:off x="8247999" y="2914002"/>
            <a:ext cx="2660602" cy="5227400"/>
          </a:xfrm>
          <a:prstGeom prst="rect">
            <a:avLst/>
          </a:prstGeom>
        </p:spPr>
      </p:pic>
      <p:pic>
        <p:nvPicPr>
          <p:cNvPr id="15" name="그림 14">
            <a:extLst>
              <a:ext uri="{FF2B5EF4-FFF2-40B4-BE49-F238E27FC236}">
                <a16:creationId xmlns:a16="http://schemas.microsoft.com/office/drawing/2014/main" id="{93C8E0BA-F30C-4FEA-AF45-147FD8C493BD}"/>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67015" b="17620"/>
          <a:stretch/>
        </p:blipFill>
        <p:spPr>
          <a:xfrm rot="5400000">
            <a:off x="1705772" y="-1705772"/>
            <a:ext cx="2238094" cy="5649641"/>
          </a:xfrm>
          <a:prstGeom prst="rect">
            <a:avLst/>
          </a:prstGeom>
        </p:spPr>
      </p:pic>
    </p:spTree>
    <p:extLst>
      <p:ext uri="{BB962C8B-B14F-4D97-AF65-F5344CB8AC3E}">
        <p14:creationId xmlns:p14="http://schemas.microsoft.com/office/powerpoint/2010/main" val="41137798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PPTMON slide">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1" name="그림 10">
            <a:extLst>
              <a:ext uri="{FF2B5EF4-FFF2-40B4-BE49-F238E27FC236}">
                <a16:creationId xmlns:a16="http://schemas.microsoft.com/office/drawing/2014/main" id="{DC69092A-ABEB-41F2-B7D8-555A83F33792}"/>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31601" b="66861"/>
          <a:stretch/>
        </p:blipFill>
        <p:spPr>
          <a:xfrm flipH="1">
            <a:off x="0" y="5435893"/>
            <a:ext cx="3225948" cy="1422107"/>
          </a:xfrm>
          <a:prstGeom prst="rect">
            <a:avLst/>
          </a:prstGeom>
        </p:spPr>
      </p:pic>
      <p:pic>
        <p:nvPicPr>
          <p:cNvPr id="14" name="그림 13">
            <a:extLst>
              <a:ext uri="{FF2B5EF4-FFF2-40B4-BE49-F238E27FC236}">
                <a16:creationId xmlns:a16="http://schemas.microsoft.com/office/drawing/2014/main" id="{8C554EF4-D2FA-4407-BDBA-E33BE3330BF0}"/>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67150"/>
          <a:stretch/>
        </p:blipFill>
        <p:spPr>
          <a:xfrm>
            <a:off x="0" y="0"/>
            <a:ext cx="5600700" cy="1673991"/>
          </a:xfrm>
          <a:prstGeom prst="rect">
            <a:avLst/>
          </a:prstGeom>
        </p:spPr>
      </p:pic>
      <p:pic>
        <p:nvPicPr>
          <p:cNvPr id="15" name="그림 14">
            <a:extLst>
              <a:ext uri="{FF2B5EF4-FFF2-40B4-BE49-F238E27FC236}">
                <a16:creationId xmlns:a16="http://schemas.microsoft.com/office/drawing/2014/main" id="{E08F7D0B-78D4-4B75-A754-0EA59F1692E3}"/>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65644" b="33430"/>
          <a:stretch/>
        </p:blipFill>
        <p:spPr>
          <a:xfrm>
            <a:off x="10267849" y="3465693"/>
            <a:ext cx="1924151" cy="3392307"/>
          </a:xfrm>
          <a:prstGeom prst="rect">
            <a:avLst/>
          </a:prstGeom>
        </p:spPr>
      </p:pic>
    </p:spTree>
    <p:extLst>
      <p:ext uri="{BB962C8B-B14F-4D97-AF65-F5344CB8AC3E}">
        <p14:creationId xmlns:p14="http://schemas.microsoft.com/office/powerpoint/2010/main" val="3544879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PPTMON slide">
    <p:bg>
      <p:bgPr>
        <a:solidFill>
          <a:schemeClr val="bg1">
            <a:lumMod val="7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1" name="그림 10">
            <a:extLst>
              <a:ext uri="{FF2B5EF4-FFF2-40B4-BE49-F238E27FC236}">
                <a16:creationId xmlns:a16="http://schemas.microsoft.com/office/drawing/2014/main" id="{027F4B55-3CAE-4692-95CF-8776DE7FBAF5}"/>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7172" r="14251"/>
          <a:stretch/>
        </p:blipFill>
        <p:spPr>
          <a:xfrm flipH="1">
            <a:off x="-1" y="0"/>
            <a:ext cx="8244078" cy="6366186"/>
          </a:xfrm>
          <a:prstGeom prst="rect">
            <a:avLst/>
          </a:prstGeom>
        </p:spPr>
      </p:pic>
      <p:pic>
        <p:nvPicPr>
          <p:cNvPr id="12" name="그림 11">
            <a:extLst>
              <a:ext uri="{FF2B5EF4-FFF2-40B4-BE49-F238E27FC236}">
                <a16:creationId xmlns:a16="http://schemas.microsoft.com/office/drawing/2014/main" id="{F6B039DE-C045-4E27-BE03-BF69F95C0415}"/>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20643"/>
          <a:stretch/>
        </p:blipFill>
        <p:spPr>
          <a:xfrm flipH="1" flipV="1">
            <a:off x="7747456" y="249314"/>
            <a:ext cx="4444544" cy="5095875"/>
          </a:xfrm>
          <a:prstGeom prst="rect">
            <a:avLst/>
          </a:prstGeom>
        </p:spPr>
      </p:pic>
      <p:sp>
        <p:nvSpPr>
          <p:cNvPr id="14" name="그림 개체 틀 4">
            <a:extLst>
              <a:ext uri="{FF2B5EF4-FFF2-40B4-BE49-F238E27FC236}">
                <a16:creationId xmlns:a16="http://schemas.microsoft.com/office/drawing/2014/main" id="{14AF9409-6099-458E-B438-0C28FF5DCBB6}"/>
              </a:ext>
            </a:extLst>
          </p:cNvPr>
          <p:cNvSpPr>
            <a:spLocks noGrp="1"/>
          </p:cNvSpPr>
          <p:nvPr>
            <p:ph type="pic" sz="quarter" idx="10" hasCustomPrompt="1"/>
          </p:nvPr>
        </p:nvSpPr>
        <p:spPr>
          <a:xfrm>
            <a:off x="1008357" y="1673692"/>
            <a:ext cx="4857162" cy="2247122"/>
          </a:xfrm>
          <a:prstGeom prst="rect">
            <a:avLst/>
          </a:prstGeom>
          <a:pattFill prst="pct10">
            <a:fgClr>
              <a:schemeClr val="bg1">
                <a:lumMod val="75000"/>
              </a:schemeClr>
            </a:fgClr>
            <a:bgClr>
              <a:schemeClr val="bg1">
                <a:lumMod val="95000"/>
              </a:schemeClr>
            </a:bgClr>
          </a:pattFill>
        </p:spPr>
        <p:txBody>
          <a:bodyPr bIns="432000" anchor="b" anchorCtr="1"/>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
        <p:nvSpPr>
          <p:cNvPr id="16" name="그림 개체 틀 4">
            <a:extLst>
              <a:ext uri="{FF2B5EF4-FFF2-40B4-BE49-F238E27FC236}">
                <a16:creationId xmlns:a16="http://schemas.microsoft.com/office/drawing/2014/main" id="{CAEF6C42-9DE8-4D45-84A8-B3A380D06A58}"/>
              </a:ext>
            </a:extLst>
          </p:cNvPr>
          <p:cNvSpPr>
            <a:spLocks noGrp="1"/>
          </p:cNvSpPr>
          <p:nvPr>
            <p:ph type="pic" sz="quarter" idx="11" hasCustomPrompt="1"/>
          </p:nvPr>
        </p:nvSpPr>
        <p:spPr>
          <a:xfrm>
            <a:off x="6339183" y="1673692"/>
            <a:ext cx="4857162" cy="2247122"/>
          </a:xfrm>
          <a:prstGeom prst="rect">
            <a:avLst/>
          </a:prstGeom>
          <a:pattFill prst="pct10">
            <a:fgClr>
              <a:schemeClr val="bg1">
                <a:lumMod val="75000"/>
              </a:schemeClr>
            </a:fgClr>
            <a:bgClr>
              <a:schemeClr val="bg1">
                <a:lumMod val="95000"/>
              </a:schemeClr>
            </a:bgClr>
          </a:pattFill>
        </p:spPr>
        <p:txBody>
          <a:bodyPr bIns="432000" anchor="b" anchorCtr="1"/>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22809681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4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0" name="그림 9">
            <a:extLst>
              <a:ext uri="{FF2B5EF4-FFF2-40B4-BE49-F238E27FC236}">
                <a16:creationId xmlns:a16="http://schemas.microsoft.com/office/drawing/2014/main" id="{8FCF50D8-5D06-46C8-9673-EA18E82440F8}"/>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119188" y="566738"/>
            <a:ext cx="9953625" cy="5724525"/>
          </a:xfrm>
          <a:prstGeom prst="rect">
            <a:avLst/>
          </a:prstGeom>
        </p:spPr>
      </p:pic>
      <p:sp>
        <p:nvSpPr>
          <p:cNvPr id="14" name="그림 개체 틀 4">
            <a:extLst>
              <a:ext uri="{FF2B5EF4-FFF2-40B4-BE49-F238E27FC236}">
                <a16:creationId xmlns:a16="http://schemas.microsoft.com/office/drawing/2014/main" id="{E784B942-B8DE-4F20-8964-5B36B208045E}"/>
              </a:ext>
            </a:extLst>
          </p:cNvPr>
          <p:cNvSpPr>
            <a:spLocks noGrp="1" noChangeAspect="1"/>
          </p:cNvSpPr>
          <p:nvPr>
            <p:ph type="pic" sz="quarter" idx="10" hasCustomPrompt="1"/>
          </p:nvPr>
        </p:nvSpPr>
        <p:spPr>
          <a:xfrm>
            <a:off x="1415969" y="1376781"/>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a:t>Click icon to add picture</a:t>
            </a:r>
            <a:endParaRPr lang="ko-KR" altLang="en-US"/>
          </a:p>
        </p:txBody>
      </p:sp>
      <p:sp>
        <p:nvSpPr>
          <p:cNvPr id="15" name="그림 개체 틀 4">
            <a:extLst>
              <a:ext uri="{FF2B5EF4-FFF2-40B4-BE49-F238E27FC236}">
                <a16:creationId xmlns:a16="http://schemas.microsoft.com/office/drawing/2014/main" id="{259780C3-E4C3-4630-9E1C-E416BEEF6D02}"/>
              </a:ext>
            </a:extLst>
          </p:cNvPr>
          <p:cNvSpPr>
            <a:spLocks noGrp="1" noChangeAspect="1"/>
          </p:cNvSpPr>
          <p:nvPr>
            <p:ph type="pic" sz="quarter" idx="11" hasCustomPrompt="1"/>
          </p:nvPr>
        </p:nvSpPr>
        <p:spPr>
          <a:xfrm>
            <a:off x="6356810" y="1376781"/>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a:t>Click icon to add picture</a:t>
            </a:r>
            <a:endParaRPr lang="ko-KR" altLang="en-US"/>
          </a:p>
        </p:txBody>
      </p:sp>
      <p:sp>
        <p:nvSpPr>
          <p:cNvPr id="16" name="그림 개체 틀 4">
            <a:extLst>
              <a:ext uri="{FF2B5EF4-FFF2-40B4-BE49-F238E27FC236}">
                <a16:creationId xmlns:a16="http://schemas.microsoft.com/office/drawing/2014/main" id="{E6E31677-1BDB-47BA-A9C7-8D125667257B}"/>
              </a:ext>
            </a:extLst>
          </p:cNvPr>
          <p:cNvSpPr>
            <a:spLocks noGrp="1" noChangeAspect="1"/>
          </p:cNvSpPr>
          <p:nvPr>
            <p:ph type="pic" sz="quarter" idx="12" hasCustomPrompt="1"/>
          </p:nvPr>
        </p:nvSpPr>
        <p:spPr>
          <a:xfrm>
            <a:off x="3886183" y="3847582"/>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a:t>Click icon to add picture</a:t>
            </a:r>
            <a:endParaRPr lang="ko-KR" altLang="en-US"/>
          </a:p>
        </p:txBody>
      </p:sp>
      <p:sp>
        <p:nvSpPr>
          <p:cNvPr id="18" name="그림 개체 틀 4">
            <a:extLst>
              <a:ext uri="{FF2B5EF4-FFF2-40B4-BE49-F238E27FC236}">
                <a16:creationId xmlns:a16="http://schemas.microsoft.com/office/drawing/2014/main" id="{407E8A7C-305C-4F6D-A129-0531226A5E4F}"/>
              </a:ext>
            </a:extLst>
          </p:cNvPr>
          <p:cNvSpPr>
            <a:spLocks noGrp="1" noChangeAspect="1"/>
          </p:cNvSpPr>
          <p:nvPr>
            <p:ph type="pic" sz="quarter" idx="13" hasCustomPrompt="1"/>
          </p:nvPr>
        </p:nvSpPr>
        <p:spPr>
          <a:xfrm>
            <a:off x="8827024" y="3847582"/>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a:t>Click icon to add picture</a:t>
            </a:r>
            <a:endParaRPr lang="ko-KR" altLang="en-US"/>
          </a:p>
        </p:txBody>
      </p:sp>
    </p:spTree>
    <p:extLst>
      <p:ext uri="{BB962C8B-B14F-4D97-AF65-F5344CB8AC3E}">
        <p14:creationId xmlns:p14="http://schemas.microsoft.com/office/powerpoint/2010/main" val="29822560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5_PPTMON slide">
    <p:bg>
      <p:bgPr>
        <a:solidFill>
          <a:schemeClr val="bg1">
            <a:lumMod val="9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CD72F778-322C-417E-8161-1DF1224A83D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20198" b="20525"/>
          <a:stretch/>
        </p:blipFill>
        <p:spPr>
          <a:xfrm>
            <a:off x="4985395" y="1407605"/>
            <a:ext cx="7206606" cy="5450395"/>
          </a:xfrm>
          <a:prstGeom prst="rect">
            <a:avLst/>
          </a:prstGeom>
        </p:spPr>
      </p:pic>
      <p:pic>
        <p:nvPicPr>
          <p:cNvPr id="8" name="그림 7">
            <a:extLst>
              <a:ext uri="{FF2B5EF4-FFF2-40B4-BE49-F238E27FC236}">
                <a16:creationId xmlns:a16="http://schemas.microsoft.com/office/drawing/2014/main" id="{A200817B-C2C1-4DB6-B1F7-3A2B0E4D8F8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27603" t="55428"/>
          <a:stretch/>
        </p:blipFill>
        <p:spPr>
          <a:xfrm>
            <a:off x="-1" y="0"/>
            <a:ext cx="5841947" cy="3056716"/>
          </a:xfrm>
          <a:prstGeom prst="rect">
            <a:avLst/>
          </a:prstGeom>
        </p:spPr>
      </p:pic>
      <p:sp>
        <p:nvSpPr>
          <p:cNvPr id="11" name="그림 개체 틀 11">
            <a:extLst>
              <a:ext uri="{FF2B5EF4-FFF2-40B4-BE49-F238E27FC236}">
                <a16:creationId xmlns:a16="http://schemas.microsoft.com/office/drawing/2014/main" id="{747D6D9E-3786-410F-874A-EFB662D3B9DC}"/>
              </a:ext>
            </a:extLst>
          </p:cNvPr>
          <p:cNvSpPr>
            <a:spLocks noGrp="1"/>
          </p:cNvSpPr>
          <p:nvPr>
            <p:ph type="pic" sz="quarter" idx="10" hasCustomPrompt="1"/>
          </p:nvPr>
        </p:nvSpPr>
        <p:spPr>
          <a:xfrm>
            <a:off x="7784490" y="1011139"/>
            <a:ext cx="2286022" cy="4959999"/>
          </a:xfrm>
          <a:prstGeom prst="roundRect">
            <a:avLst>
              <a:gd name="adj" fmla="val 14137"/>
            </a:avLst>
          </a:prstGeom>
          <a:pattFill prst="pct10">
            <a:fgClr>
              <a:schemeClr val="bg1">
                <a:lumMod val="75000"/>
              </a:schemeClr>
            </a:fgClr>
            <a:bgClr>
              <a:schemeClr val="bg1"/>
            </a:bgClr>
          </a:pattFill>
        </p:spPr>
        <p:txBody>
          <a:bodyPr tIns="1152000" anchor="ctr" anchorCtr="1"/>
          <a:lstStyle>
            <a:lvl1pPr marL="228600" marR="0" indent="-228600" algn="ctr"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3531246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PTMON title">
    <p:bg>
      <p:bgPr>
        <a:solidFill>
          <a:schemeClr val="bg1">
            <a:lumMod val="75000"/>
          </a:schemeClr>
        </a:solidFill>
        <a:effectLst/>
      </p:bgPr>
    </p:bg>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5" name="그림 4">
            <a:extLst>
              <a:ext uri="{FF2B5EF4-FFF2-40B4-BE49-F238E27FC236}">
                <a16:creationId xmlns:a16="http://schemas.microsoft.com/office/drawing/2014/main" id="{FA69C163-F369-4BFB-A9DF-C2F5641F5624}"/>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38431" b="64996"/>
          <a:stretch/>
        </p:blipFill>
        <p:spPr>
          <a:xfrm>
            <a:off x="6631997" y="4457430"/>
            <a:ext cx="5560003" cy="2400570"/>
          </a:xfrm>
          <a:prstGeom prst="rect">
            <a:avLst/>
          </a:prstGeom>
        </p:spPr>
      </p:pic>
      <p:pic>
        <p:nvPicPr>
          <p:cNvPr id="12" name="그림 11">
            <a:extLst>
              <a:ext uri="{FF2B5EF4-FFF2-40B4-BE49-F238E27FC236}">
                <a16:creationId xmlns:a16="http://schemas.microsoft.com/office/drawing/2014/main" id="{AD2E7FEA-76C1-4BF0-B042-6D2BDF1FC695}"/>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1949" t="60142"/>
          <a:stretch/>
        </p:blipFill>
        <p:spPr>
          <a:xfrm>
            <a:off x="0" y="0"/>
            <a:ext cx="7951550" cy="2733472"/>
          </a:xfrm>
          <a:prstGeom prst="rect">
            <a:avLst/>
          </a:prstGeom>
        </p:spPr>
      </p:pic>
    </p:spTree>
    <p:extLst>
      <p:ext uri="{BB962C8B-B14F-4D97-AF65-F5344CB8AC3E}">
        <p14:creationId xmlns:p14="http://schemas.microsoft.com/office/powerpoint/2010/main" val="824005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6_PPTMON slide">
    <p:bg>
      <p:bgPr>
        <a:solidFill>
          <a:schemeClr val="bg1">
            <a:lumMod val="50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E3E6EB5E-4F59-4A0E-AD95-8CE52AA3FB86}"/>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7757024" y="0"/>
            <a:ext cx="3177964" cy="3126098"/>
          </a:xfrm>
          <a:prstGeom prst="rect">
            <a:avLst/>
          </a:prstGeom>
        </p:spPr>
      </p:pic>
      <p:pic>
        <p:nvPicPr>
          <p:cNvPr id="13" name="그림 12">
            <a:extLst>
              <a:ext uri="{FF2B5EF4-FFF2-40B4-BE49-F238E27FC236}">
                <a16:creationId xmlns:a16="http://schemas.microsoft.com/office/drawing/2014/main" id="{5500360A-71C2-4EEB-B34F-8B3AAD48ABC7}"/>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18191"/>
          <a:stretch/>
        </p:blipFill>
        <p:spPr>
          <a:xfrm>
            <a:off x="4269980" y="1247551"/>
            <a:ext cx="6785129" cy="5610449"/>
          </a:xfrm>
          <a:prstGeom prst="rect">
            <a:avLst/>
          </a:prstGeom>
        </p:spPr>
      </p:pic>
      <p:sp>
        <p:nvSpPr>
          <p:cNvPr id="10" name="그림 개체 틀 5">
            <a:extLst>
              <a:ext uri="{FF2B5EF4-FFF2-40B4-BE49-F238E27FC236}">
                <a16:creationId xmlns:a16="http://schemas.microsoft.com/office/drawing/2014/main" id="{B4EA51FA-7390-4114-9305-A64E53BA8153}"/>
              </a:ext>
            </a:extLst>
          </p:cNvPr>
          <p:cNvSpPr>
            <a:spLocks noGrp="1"/>
          </p:cNvSpPr>
          <p:nvPr>
            <p:ph type="pic" sz="quarter" idx="10" hasCustomPrompt="1"/>
          </p:nvPr>
        </p:nvSpPr>
        <p:spPr>
          <a:xfrm>
            <a:off x="7125606" y="1087520"/>
            <a:ext cx="3516125" cy="4689863"/>
          </a:xfrm>
          <a:prstGeom prst="roundRect">
            <a:avLst>
              <a:gd name="adj" fmla="val 1370"/>
            </a:avLst>
          </a:prstGeom>
          <a:pattFill prst="pct10">
            <a:fgClr>
              <a:schemeClr val="bg1">
                <a:lumMod val="75000"/>
              </a:schemeClr>
            </a:fgClr>
            <a:bgClr>
              <a:schemeClr val="bg1"/>
            </a:bgClr>
          </a:pattFill>
        </p:spPr>
        <p:txBody>
          <a:bodyPr tIns="1152000" anchor="ctr" anchorCtr="1"/>
          <a:lstStyle>
            <a:lvl1pPr>
              <a:defRPr lang="ko-KR" altLang="en-US" sz="1600" dirty="0"/>
            </a:lvl1pPr>
          </a:lstStyle>
          <a:p>
            <a:pPr marR="0" lvl="0" fontAlgn="auto">
              <a:spcAft>
                <a:spcPts val="0"/>
              </a:spcAft>
              <a:buClrTx/>
              <a:buSzTx/>
              <a:tabLst/>
            </a:pPr>
            <a:r>
              <a:rPr lang="en-US" altLang="ko-KR"/>
              <a:t>Click icon to add picture</a:t>
            </a:r>
            <a:endParaRPr lang="ko-KR" altLang="en-US"/>
          </a:p>
        </p:txBody>
      </p:sp>
    </p:spTree>
    <p:extLst>
      <p:ext uri="{BB962C8B-B14F-4D97-AF65-F5344CB8AC3E}">
        <p14:creationId xmlns:p14="http://schemas.microsoft.com/office/powerpoint/2010/main" val="39860133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7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5BFF88DA-E734-442A-A9FE-7210C3C6577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3193" b="25593"/>
          <a:stretch/>
        </p:blipFill>
        <p:spPr>
          <a:xfrm rot="16200000">
            <a:off x="7034854" y="1700851"/>
            <a:ext cx="5211466" cy="5102830"/>
          </a:xfrm>
          <a:prstGeom prst="rect">
            <a:avLst/>
          </a:prstGeom>
        </p:spPr>
      </p:pic>
      <p:pic>
        <p:nvPicPr>
          <p:cNvPr id="8" name="그림 7">
            <a:extLst>
              <a:ext uri="{FF2B5EF4-FFF2-40B4-BE49-F238E27FC236}">
                <a16:creationId xmlns:a16="http://schemas.microsoft.com/office/drawing/2014/main" id="{533EB2A8-C2A8-45FD-8A27-EF210532CD9C}"/>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7177"/>
          <a:stretch/>
        </p:blipFill>
        <p:spPr>
          <a:xfrm>
            <a:off x="2915018" y="0"/>
            <a:ext cx="7951550" cy="6365816"/>
          </a:xfrm>
          <a:prstGeom prst="rect">
            <a:avLst/>
          </a:prstGeom>
        </p:spPr>
      </p:pic>
      <p:sp>
        <p:nvSpPr>
          <p:cNvPr id="11" name="그림 개체 틀 8">
            <a:extLst>
              <a:ext uri="{FF2B5EF4-FFF2-40B4-BE49-F238E27FC236}">
                <a16:creationId xmlns:a16="http://schemas.microsoft.com/office/drawing/2014/main" id="{A55ABD4F-5A95-40CD-A48C-20677CF5E26E}"/>
              </a:ext>
            </a:extLst>
          </p:cNvPr>
          <p:cNvSpPr>
            <a:spLocks noGrp="1"/>
          </p:cNvSpPr>
          <p:nvPr>
            <p:ph type="pic" sz="quarter" idx="10" hasCustomPrompt="1"/>
          </p:nvPr>
        </p:nvSpPr>
        <p:spPr>
          <a:xfrm>
            <a:off x="5240532" y="1325444"/>
            <a:ext cx="5209432" cy="3222744"/>
          </a:xfrm>
          <a:prstGeom prst="rect">
            <a:avLst/>
          </a:prstGeom>
          <a:pattFill prst="pct10">
            <a:fgClr>
              <a:schemeClr val="bg1">
                <a:lumMod val="75000"/>
              </a:schemeClr>
            </a:fgClr>
            <a:bgClr>
              <a:schemeClr val="bg1"/>
            </a:bgClr>
          </a:pattFill>
        </p:spPr>
        <p:txBody>
          <a:bodyPr tIns="1152000" anchor="ctr" anchorCtr="1"/>
          <a:lstStyle>
            <a:lvl1pPr>
              <a:defRPr lang="ko-KR" altLang="en-US" sz="1600" dirty="0"/>
            </a:lvl1pPr>
          </a:lstStyle>
          <a:p>
            <a:pPr marR="0" lvl="0" fontAlgn="auto">
              <a:spcAft>
                <a:spcPts val="0"/>
              </a:spcAft>
              <a:buClrTx/>
              <a:buSzTx/>
              <a:tabLst/>
            </a:pPr>
            <a:r>
              <a:rPr lang="en-US" altLang="ko-KR"/>
              <a:t>Click icon to add picture</a:t>
            </a:r>
            <a:endParaRPr lang="ko-KR" altLang="en-US"/>
          </a:p>
        </p:txBody>
      </p:sp>
    </p:spTree>
    <p:extLst>
      <p:ext uri="{BB962C8B-B14F-4D97-AF65-F5344CB8AC3E}">
        <p14:creationId xmlns:p14="http://schemas.microsoft.com/office/powerpoint/2010/main" val="30696009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PPTMON slide">
    <p:spTree>
      <p:nvGrpSpPr>
        <p:cNvPr id="1" name=""/>
        <p:cNvGrpSpPr/>
        <p:nvPr/>
      </p:nvGrpSpPr>
      <p:grpSpPr>
        <a:xfrm>
          <a:off x="0" y="0"/>
          <a:ext cx="0" cy="0"/>
          <a:chOff x="0" y="0"/>
          <a:chExt cx="0" cy="0"/>
        </a:xfrm>
      </p:grpSpPr>
      <p:pic>
        <p:nvPicPr>
          <p:cNvPr id="13" name="그림 12">
            <a:extLst>
              <a:ext uri="{FF2B5EF4-FFF2-40B4-BE49-F238E27FC236}">
                <a16:creationId xmlns:a16="http://schemas.microsoft.com/office/drawing/2014/main" id="{BDBCF823-7E08-423C-8D37-29210A4D1A3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8640" t="56644"/>
          <a:stretch/>
        </p:blipFill>
        <p:spPr>
          <a:xfrm>
            <a:off x="-1" y="0"/>
            <a:ext cx="6469375" cy="2973342"/>
          </a:xfrm>
          <a:prstGeom prst="rect">
            <a:avLst/>
          </a:prstGeom>
        </p:spPr>
      </p:pic>
      <p:pic>
        <p:nvPicPr>
          <p:cNvPr id="5" name="Graphic 3">
            <a:hlinkClick r:id="rId3"/>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29909"/>
          <a:stretch/>
        </p:blipFill>
        <p:spPr>
          <a:xfrm>
            <a:off x="6024563" y="7063924"/>
            <a:ext cx="1732461" cy="190500"/>
          </a:xfrm>
          <a:prstGeom prst="rect">
            <a:avLst/>
          </a:prstGeom>
        </p:spPr>
      </p:pic>
      <p:sp>
        <p:nvSpPr>
          <p:cNvPr id="6" name="TextBox 5">
            <a:hlinkClick r:id="rId6"/>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7"/>
              </a:rPr>
              <a:t>Presentation template by</a:t>
            </a:r>
            <a:endParaRPr lang="ko-KR" altLang="en-US" sz="1000" u="none">
              <a:latin typeface="Arial" panose="020B0604020202020204" pitchFamily="34" charset="0"/>
              <a:cs typeface="Arial" panose="020B0604020202020204" pitchFamily="34" charset="0"/>
            </a:endParaRPr>
          </a:p>
        </p:txBody>
      </p:sp>
      <p:pic>
        <p:nvPicPr>
          <p:cNvPr id="11" name="Graphic 3">
            <a:hlinkClick r:id="rId3"/>
            <a:extLst>
              <a:ext uri="{FF2B5EF4-FFF2-40B4-BE49-F238E27FC236}">
                <a16:creationId xmlns:a16="http://schemas.microsoft.com/office/drawing/2014/main" id="{70D6FA4B-C10C-4151-90EE-AE342E13C4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29909"/>
          <a:stretch/>
        </p:blipFill>
        <p:spPr>
          <a:xfrm>
            <a:off x="6024563" y="7063924"/>
            <a:ext cx="1732461" cy="190500"/>
          </a:xfrm>
          <a:prstGeom prst="rect">
            <a:avLst/>
          </a:prstGeom>
        </p:spPr>
      </p:pic>
      <p:sp>
        <p:nvSpPr>
          <p:cNvPr id="12" name="TextBox 11">
            <a:hlinkClick r:id="rId6"/>
            <a:extLst>
              <a:ext uri="{FF2B5EF4-FFF2-40B4-BE49-F238E27FC236}">
                <a16:creationId xmlns:a16="http://schemas.microsoft.com/office/drawing/2014/main" id="{03CDB048-4084-4574-BFA9-EDEF59C2DB10}"/>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7"/>
              </a:rPr>
              <a:t>Presentation template by</a:t>
            </a:r>
            <a:endParaRPr lang="ko-KR" altLang="en-US" sz="1000" u="none">
              <a:latin typeface="Arial" panose="020B0604020202020204" pitchFamily="34" charset="0"/>
              <a:cs typeface="Arial" panose="020B0604020202020204" pitchFamily="34" charset="0"/>
            </a:endParaRPr>
          </a:p>
        </p:txBody>
      </p:sp>
      <p:pic>
        <p:nvPicPr>
          <p:cNvPr id="10" name="그림 9">
            <a:extLst>
              <a:ext uri="{FF2B5EF4-FFF2-40B4-BE49-F238E27FC236}">
                <a16:creationId xmlns:a16="http://schemas.microsoft.com/office/drawing/2014/main" id="{0D36EBE7-5C77-480C-8042-87E621AA2573}"/>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50000"/>
          <a:stretch/>
        </p:blipFill>
        <p:spPr>
          <a:xfrm>
            <a:off x="7844318" y="4719637"/>
            <a:ext cx="4347682" cy="2138363"/>
          </a:xfrm>
          <a:prstGeom prst="rect">
            <a:avLst/>
          </a:prstGeom>
        </p:spPr>
      </p:pic>
      <p:pic>
        <p:nvPicPr>
          <p:cNvPr id="14" name="그림 13">
            <a:extLst>
              <a:ext uri="{FF2B5EF4-FFF2-40B4-BE49-F238E27FC236}">
                <a16:creationId xmlns:a16="http://schemas.microsoft.com/office/drawing/2014/main" id="{1CDF7377-1407-45FE-9DB5-91956B84A29C}"/>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l="16793" b="63649"/>
          <a:stretch/>
        </p:blipFill>
        <p:spPr>
          <a:xfrm flipH="1">
            <a:off x="7531816" y="5005591"/>
            <a:ext cx="4660184" cy="1852410"/>
          </a:xfrm>
          <a:prstGeom prst="rect">
            <a:avLst/>
          </a:prstGeom>
        </p:spPr>
      </p:pic>
      <p:pic>
        <p:nvPicPr>
          <p:cNvPr id="15" name="그림 14">
            <a:extLst>
              <a:ext uri="{FF2B5EF4-FFF2-40B4-BE49-F238E27FC236}">
                <a16:creationId xmlns:a16="http://schemas.microsoft.com/office/drawing/2014/main" id="{AA9684E5-96FB-4C7C-8DB8-6C450ACF7211}"/>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50000"/>
          <a:stretch/>
        </p:blipFill>
        <p:spPr>
          <a:xfrm flipH="1" flipV="1">
            <a:off x="0" y="0"/>
            <a:ext cx="4347682" cy="2138363"/>
          </a:xfrm>
          <a:prstGeom prst="rect">
            <a:avLst/>
          </a:prstGeom>
        </p:spPr>
      </p:pic>
    </p:spTree>
    <p:extLst>
      <p:ext uri="{BB962C8B-B14F-4D97-AF65-F5344CB8AC3E}">
        <p14:creationId xmlns:p14="http://schemas.microsoft.com/office/powerpoint/2010/main" val="32346094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116580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PTMON custom">
    <p:bg>
      <p:bgPr>
        <a:solidFill>
          <a:schemeClr val="bg1"/>
        </a:solidFill>
        <a:effectLst/>
      </p:bgPr>
    </p:bg>
    <p:spTree>
      <p:nvGrpSpPr>
        <p:cNvPr id="1" name=""/>
        <p:cNvGrpSpPr/>
        <p:nvPr/>
      </p:nvGrpSpPr>
      <p:grpSpPr>
        <a:xfrm>
          <a:off x="0" y="0"/>
          <a:ext cx="0" cy="0"/>
          <a:chOff x="0" y="0"/>
          <a:chExt cx="0" cy="0"/>
        </a:xfrm>
      </p:grpSpPr>
      <p:pic>
        <p:nvPicPr>
          <p:cNvPr id="6" name="Graphic 3">
            <a:hlinkClick r:id="rId2"/>
            <a:extLst>
              <a:ext uri="{FF2B5EF4-FFF2-40B4-BE49-F238E27FC236}">
                <a16:creationId xmlns:a16="http://schemas.microsoft.com/office/drawing/2014/main" id="{2410662D-EB78-4EFA-8190-FE978281C224}"/>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7" name="TextBox 6">
            <a:hlinkClick r:id="rId5"/>
            <a:extLst>
              <a:ext uri="{FF2B5EF4-FFF2-40B4-BE49-F238E27FC236}">
                <a16:creationId xmlns:a16="http://schemas.microsoft.com/office/drawing/2014/main" id="{2D425997-4843-4C42-A28A-039ECDF55316}"/>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72780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PTMON title">
    <p:bg>
      <p:bgPr>
        <a:solidFill>
          <a:schemeClr val="bg1">
            <a:lumMod val="95000"/>
          </a:schemeClr>
        </a:solidFill>
        <a:effectLst/>
      </p:bgPr>
    </p:bg>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0" name="그림 9">
            <a:extLst>
              <a:ext uri="{FF2B5EF4-FFF2-40B4-BE49-F238E27FC236}">
                <a16:creationId xmlns:a16="http://schemas.microsoft.com/office/drawing/2014/main" id="{15157E44-1513-45C1-9D6F-A5BB15D2FE85}"/>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32323" b="50951"/>
          <a:stretch/>
        </p:blipFill>
        <p:spPr>
          <a:xfrm flipH="1">
            <a:off x="-1" y="3805584"/>
            <a:ext cx="4883285" cy="3052415"/>
          </a:xfrm>
          <a:prstGeom prst="rect">
            <a:avLst/>
          </a:prstGeom>
        </p:spPr>
      </p:pic>
      <p:pic>
        <p:nvPicPr>
          <p:cNvPr id="11" name="그림 10">
            <a:extLst>
              <a:ext uri="{FF2B5EF4-FFF2-40B4-BE49-F238E27FC236}">
                <a16:creationId xmlns:a16="http://schemas.microsoft.com/office/drawing/2014/main" id="{0C9781A0-A13E-4A65-882C-35FC54F5A446}"/>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50000" r="29565"/>
          <a:stretch/>
        </p:blipFill>
        <p:spPr>
          <a:xfrm>
            <a:off x="7109651" y="0"/>
            <a:ext cx="5082349" cy="3111642"/>
          </a:xfrm>
          <a:prstGeom prst="rect">
            <a:avLst/>
          </a:prstGeom>
        </p:spPr>
      </p:pic>
      <p:pic>
        <p:nvPicPr>
          <p:cNvPr id="12" name="그림 11">
            <a:extLst>
              <a:ext uri="{FF2B5EF4-FFF2-40B4-BE49-F238E27FC236}">
                <a16:creationId xmlns:a16="http://schemas.microsoft.com/office/drawing/2014/main" id="{B763CB46-16A1-42E0-910F-624B48189241}"/>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5409" b="50000"/>
          <a:stretch/>
        </p:blipFill>
        <p:spPr>
          <a:xfrm>
            <a:off x="0" y="4425905"/>
            <a:ext cx="4182894" cy="2432095"/>
          </a:xfrm>
          <a:prstGeom prst="rect">
            <a:avLst/>
          </a:prstGeom>
        </p:spPr>
      </p:pic>
      <p:pic>
        <p:nvPicPr>
          <p:cNvPr id="7" name="그림 6">
            <a:extLst>
              <a:ext uri="{FF2B5EF4-FFF2-40B4-BE49-F238E27FC236}">
                <a16:creationId xmlns:a16="http://schemas.microsoft.com/office/drawing/2014/main" id="{737CA873-8FF6-4C52-B882-338B8C7FBC60}"/>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75363" r="46890"/>
          <a:stretch/>
        </p:blipFill>
        <p:spPr>
          <a:xfrm>
            <a:off x="9565800" y="0"/>
            <a:ext cx="2626200" cy="1198371"/>
          </a:xfrm>
          <a:prstGeom prst="rect">
            <a:avLst/>
          </a:prstGeom>
        </p:spPr>
      </p:pic>
    </p:spTree>
    <p:extLst>
      <p:ext uri="{BB962C8B-B14F-4D97-AF65-F5344CB8AC3E}">
        <p14:creationId xmlns:p14="http://schemas.microsoft.com/office/powerpoint/2010/main" val="33642607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E49F53BE-A869-4B5E-AE0C-23A88D8BE8D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22773" b="36448"/>
          <a:stretch/>
        </p:blipFill>
        <p:spPr>
          <a:xfrm>
            <a:off x="7866743" y="3619501"/>
            <a:ext cx="4325257" cy="3238500"/>
          </a:xfrm>
          <a:prstGeom prst="rect">
            <a:avLst/>
          </a:prstGeom>
        </p:spPr>
      </p:pic>
      <p:pic>
        <p:nvPicPr>
          <p:cNvPr id="9" name="그림 8">
            <a:extLst>
              <a:ext uri="{FF2B5EF4-FFF2-40B4-BE49-F238E27FC236}">
                <a16:creationId xmlns:a16="http://schemas.microsoft.com/office/drawing/2014/main" id="{A1BC0925-2184-4E3D-BFF7-CB70603948FD}"/>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33946" b="23985"/>
          <a:stretch/>
        </p:blipFill>
        <p:spPr>
          <a:xfrm rot="5400000" flipH="1">
            <a:off x="87091" y="-87093"/>
            <a:ext cx="3699451" cy="3873637"/>
          </a:xfrm>
          <a:prstGeom prst="rect">
            <a:avLst/>
          </a:prstGeom>
        </p:spPr>
      </p:pic>
    </p:spTree>
    <p:extLst>
      <p:ext uri="{BB962C8B-B14F-4D97-AF65-F5344CB8AC3E}">
        <p14:creationId xmlns:p14="http://schemas.microsoft.com/office/powerpoint/2010/main" val="30183260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PPTMON slide">
    <p:bg>
      <p:bgPr>
        <a:solidFill>
          <a:schemeClr val="bg1">
            <a:lumMod val="8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8" name="그림 7">
            <a:extLst>
              <a:ext uri="{FF2B5EF4-FFF2-40B4-BE49-F238E27FC236}">
                <a16:creationId xmlns:a16="http://schemas.microsoft.com/office/drawing/2014/main" id="{A50ED4C4-7A35-425B-BC49-DE040A09EFA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26124" r="62745"/>
          <a:stretch/>
        </p:blipFill>
        <p:spPr>
          <a:xfrm rot="5400000">
            <a:off x="8155686" y="2821685"/>
            <a:ext cx="3006236" cy="5066393"/>
          </a:xfrm>
          <a:prstGeom prst="rect">
            <a:avLst/>
          </a:prstGeom>
        </p:spPr>
      </p:pic>
      <p:pic>
        <p:nvPicPr>
          <p:cNvPr id="10" name="그림 9">
            <a:extLst>
              <a:ext uri="{FF2B5EF4-FFF2-40B4-BE49-F238E27FC236}">
                <a16:creationId xmlns:a16="http://schemas.microsoft.com/office/drawing/2014/main" id="{E97BC847-39FF-4EDF-BB03-9A0583E457EC}"/>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4454" t="64996"/>
          <a:stretch/>
        </p:blipFill>
        <p:spPr>
          <a:xfrm>
            <a:off x="0" y="0"/>
            <a:ext cx="6096000" cy="2400570"/>
          </a:xfrm>
          <a:prstGeom prst="rect">
            <a:avLst/>
          </a:prstGeom>
        </p:spPr>
      </p:pic>
    </p:spTree>
    <p:extLst>
      <p:ext uri="{BB962C8B-B14F-4D97-AF65-F5344CB8AC3E}">
        <p14:creationId xmlns:p14="http://schemas.microsoft.com/office/powerpoint/2010/main" val="20937786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PPTMON slide">
    <p:bg>
      <p:bgPr>
        <a:solidFill>
          <a:schemeClr val="bg1">
            <a:lumMod val="7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8" name="그림 7">
            <a:extLst>
              <a:ext uri="{FF2B5EF4-FFF2-40B4-BE49-F238E27FC236}">
                <a16:creationId xmlns:a16="http://schemas.microsoft.com/office/drawing/2014/main" id="{1315BE9C-7298-4003-AE87-FA8CFA29FAA1}"/>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8615" t="37833"/>
          <a:stretch/>
        </p:blipFill>
        <p:spPr>
          <a:xfrm>
            <a:off x="0" y="0"/>
            <a:ext cx="3540868" cy="3116771"/>
          </a:xfrm>
          <a:prstGeom prst="rect">
            <a:avLst/>
          </a:prstGeom>
        </p:spPr>
      </p:pic>
      <p:pic>
        <p:nvPicPr>
          <p:cNvPr id="9" name="그림 8">
            <a:extLst>
              <a:ext uri="{FF2B5EF4-FFF2-40B4-BE49-F238E27FC236}">
                <a16:creationId xmlns:a16="http://schemas.microsoft.com/office/drawing/2014/main" id="{B6BDCBE1-17F9-4806-AE12-C7337B4BA436}"/>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25331" b="50000"/>
          <a:stretch/>
        </p:blipFill>
        <p:spPr>
          <a:xfrm>
            <a:off x="8488214" y="4351230"/>
            <a:ext cx="3703786" cy="2506770"/>
          </a:xfrm>
          <a:prstGeom prst="rect">
            <a:avLst/>
          </a:prstGeom>
        </p:spPr>
      </p:pic>
    </p:spTree>
    <p:extLst>
      <p:ext uri="{BB962C8B-B14F-4D97-AF65-F5344CB8AC3E}">
        <p14:creationId xmlns:p14="http://schemas.microsoft.com/office/powerpoint/2010/main" val="34317470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AA450DB2-7776-408B-B1CB-2F49E6ECC4D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5339" b="57898"/>
          <a:stretch/>
        </p:blipFill>
        <p:spPr>
          <a:xfrm>
            <a:off x="0" y="4447883"/>
            <a:ext cx="8426888" cy="2410118"/>
          </a:xfrm>
          <a:prstGeom prst="rect">
            <a:avLst/>
          </a:prstGeom>
        </p:spPr>
      </p:pic>
      <p:pic>
        <p:nvPicPr>
          <p:cNvPr id="8" name="그림 7">
            <a:extLst>
              <a:ext uri="{FF2B5EF4-FFF2-40B4-BE49-F238E27FC236}">
                <a16:creationId xmlns:a16="http://schemas.microsoft.com/office/drawing/2014/main" id="{F8079B2B-3D88-4C6A-B22E-432A62395BF0}"/>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66055" r="25893"/>
          <a:stretch/>
        </p:blipFill>
        <p:spPr>
          <a:xfrm flipV="1">
            <a:off x="4815699" y="4914810"/>
            <a:ext cx="7376302" cy="1943190"/>
          </a:xfrm>
          <a:prstGeom prst="rect">
            <a:avLst/>
          </a:prstGeom>
        </p:spPr>
      </p:pic>
      <p:pic>
        <p:nvPicPr>
          <p:cNvPr id="10" name="그림 9">
            <a:extLst>
              <a:ext uri="{FF2B5EF4-FFF2-40B4-BE49-F238E27FC236}">
                <a16:creationId xmlns:a16="http://schemas.microsoft.com/office/drawing/2014/main" id="{25EDB036-D44F-400C-9BFD-725FB0249344}"/>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837" t="50000" r="1"/>
          <a:stretch/>
        </p:blipFill>
        <p:spPr>
          <a:xfrm flipV="1">
            <a:off x="9696918" y="5652940"/>
            <a:ext cx="2495082" cy="1205059"/>
          </a:xfrm>
          <a:prstGeom prst="rect">
            <a:avLst/>
          </a:prstGeom>
        </p:spPr>
      </p:pic>
      <p:pic>
        <p:nvPicPr>
          <p:cNvPr id="11" name="그림 10">
            <a:extLst>
              <a:ext uri="{FF2B5EF4-FFF2-40B4-BE49-F238E27FC236}">
                <a16:creationId xmlns:a16="http://schemas.microsoft.com/office/drawing/2014/main" id="{5E8ADAFC-76A3-4688-B99A-85A75B0A1F6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50000"/>
          <a:stretch/>
        </p:blipFill>
        <p:spPr>
          <a:xfrm flipH="1" flipV="1">
            <a:off x="0" y="-1"/>
            <a:ext cx="2450104" cy="1205058"/>
          </a:xfrm>
          <a:prstGeom prst="rect">
            <a:avLst/>
          </a:prstGeom>
        </p:spPr>
      </p:pic>
    </p:spTree>
    <p:extLst>
      <p:ext uri="{BB962C8B-B14F-4D97-AF65-F5344CB8AC3E}">
        <p14:creationId xmlns:p14="http://schemas.microsoft.com/office/powerpoint/2010/main" val="292102447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PPTMON slide">
    <p:bg>
      <p:bgPr>
        <a:solidFill>
          <a:schemeClr val="tx1">
            <a:lumMod val="65000"/>
            <a:lumOff val="3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15" name="그림 14">
            <a:extLst>
              <a:ext uri="{FF2B5EF4-FFF2-40B4-BE49-F238E27FC236}">
                <a16:creationId xmlns:a16="http://schemas.microsoft.com/office/drawing/2014/main" id="{29BE408C-B4D1-40B5-AB3D-4114579B76D4}"/>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1422" b="53003"/>
          <a:stretch/>
        </p:blipFill>
        <p:spPr>
          <a:xfrm>
            <a:off x="-1" y="3634924"/>
            <a:ext cx="7838475" cy="3223076"/>
          </a:xfrm>
          <a:prstGeom prst="rect">
            <a:avLst/>
          </a:prstGeom>
        </p:spPr>
      </p:pic>
      <p:pic>
        <p:nvPicPr>
          <p:cNvPr id="16" name="그림 15">
            <a:extLst>
              <a:ext uri="{FF2B5EF4-FFF2-40B4-BE49-F238E27FC236}">
                <a16:creationId xmlns:a16="http://schemas.microsoft.com/office/drawing/2014/main" id="{E7E6D11E-162D-4BB0-9911-A8C1F527562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55119" r="30078"/>
          <a:stretch/>
        </p:blipFill>
        <p:spPr>
          <a:xfrm>
            <a:off x="6632125" y="0"/>
            <a:ext cx="5559875" cy="3077892"/>
          </a:xfrm>
          <a:prstGeom prst="rect">
            <a:avLst/>
          </a:prstGeom>
        </p:spPr>
      </p:pic>
    </p:spTree>
    <p:extLst>
      <p:ext uri="{BB962C8B-B14F-4D97-AF65-F5344CB8AC3E}">
        <p14:creationId xmlns:p14="http://schemas.microsoft.com/office/powerpoint/2010/main" val="28242319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PPTMON slide">
    <p:bg>
      <p:bgPr>
        <a:solidFill>
          <a:schemeClr val="bg1">
            <a:lumMod val="85000"/>
          </a:schemeClr>
        </a:solidFill>
        <a:effectLst/>
      </p:bgPr>
    </p:bg>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6"/>
              </a:rPr>
              <a:t>Presentation template by</a:t>
            </a:r>
            <a:endParaRPr lang="ko-KR" altLang="en-US" sz="1000" u="none">
              <a:latin typeface="Arial" panose="020B0604020202020204" pitchFamily="34" charset="0"/>
              <a:cs typeface="Arial" panose="020B0604020202020204" pitchFamily="34" charset="0"/>
            </a:endParaRPr>
          </a:p>
        </p:txBody>
      </p:sp>
      <p:pic>
        <p:nvPicPr>
          <p:cNvPr id="21" name="그림 20">
            <a:extLst>
              <a:ext uri="{FF2B5EF4-FFF2-40B4-BE49-F238E27FC236}">
                <a16:creationId xmlns:a16="http://schemas.microsoft.com/office/drawing/2014/main" id="{7704E8CF-3244-47AB-A751-31B5F3B2C6C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0000"/>
          <a:stretch/>
        </p:blipFill>
        <p:spPr>
          <a:xfrm flipV="1">
            <a:off x="9391650" y="713782"/>
            <a:ext cx="2800350" cy="5095875"/>
          </a:xfrm>
          <a:prstGeom prst="rect">
            <a:avLst/>
          </a:prstGeom>
        </p:spPr>
      </p:pic>
      <p:pic>
        <p:nvPicPr>
          <p:cNvPr id="23" name="그림 22">
            <a:extLst>
              <a:ext uri="{FF2B5EF4-FFF2-40B4-BE49-F238E27FC236}">
                <a16:creationId xmlns:a16="http://schemas.microsoft.com/office/drawing/2014/main" id="{D0C65415-3E09-416F-806C-CAC0C530CBFB}"/>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50000"/>
          <a:stretch/>
        </p:blipFill>
        <p:spPr>
          <a:xfrm>
            <a:off x="0" y="1394720"/>
            <a:ext cx="2800350" cy="5095875"/>
          </a:xfrm>
          <a:prstGeom prst="rect">
            <a:avLst/>
          </a:prstGeom>
        </p:spPr>
      </p:pic>
    </p:spTree>
    <p:extLst>
      <p:ext uri="{BB962C8B-B14F-4D97-AF65-F5344CB8AC3E}">
        <p14:creationId xmlns:p14="http://schemas.microsoft.com/office/powerpoint/2010/main" val="2963231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19713"/>
      </p:ext>
    </p:extLst>
  </p:cSld>
  <p:clrMap bg1="lt1" tx1="dk1" bg2="lt2" tx2="dk2" accent1="accent1" accent2="accent2" accent3="accent3" accent4="accent4" accent5="accent5" accent6="accent6" hlink="hlink" folHlink="folHlink"/>
  <p:sldLayoutIdLst>
    <p:sldLayoutId id="2147483653"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687" r:id="rId23"/>
    <p:sldLayoutId id="2147483664" r:id="rId2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CameliaOuamara/Devoir1_Verification_de_code.git" TargetMode="Externa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E69A183-569E-4261-B027-66142256A30F}"/>
              </a:ext>
            </a:extLst>
          </p:cNvPr>
          <p:cNvSpPr txBox="1"/>
          <p:nvPr/>
        </p:nvSpPr>
        <p:spPr>
          <a:xfrm>
            <a:off x="315585" y="3908626"/>
            <a:ext cx="3694345" cy="646331"/>
          </a:xfrm>
          <a:prstGeom prst="rect">
            <a:avLst/>
          </a:prstGeom>
          <a:noFill/>
        </p:spPr>
        <p:txBody>
          <a:bodyPr wrap="square" rtlCol="0" anchor="ctr" anchorCtr="0">
            <a:spAutoFit/>
          </a:bodyPr>
          <a:lstStyle/>
          <a:p>
            <a:pPr algn="ctr"/>
            <a:r>
              <a:rPr lang="fr-CA" altLang="ko-KR" sz="1800">
                <a:cs typeface="Arial" panose="020B0604020202020204" pitchFamily="34" charset="0"/>
              </a:rPr>
              <a:t>Hiver 2024</a:t>
            </a:r>
          </a:p>
          <a:p>
            <a:pPr algn="ctr"/>
            <a:r>
              <a:rPr lang="fr-CA" altLang="ko-KR">
                <a:cs typeface="Arial" panose="020B0604020202020204" pitchFamily="34" charset="0"/>
              </a:rPr>
              <a:t>6</a:t>
            </a:r>
            <a:r>
              <a:rPr lang="fr-CA" altLang="ko-KR" sz="1800">
                <a:cs typeface="Arial" panose="020B0604020202020204" pitchFamily="34" charset="0"/>
              </a:rPr>
              <a:t> mars 2024</a:t>
            </a:r>
            <a:endParaRPr lang="ko-KR" altLang="en-US" sz="1800">
              <a:cs typeface="Arial" panose="020B0604020202020204" pitchFamily="34" charset="0"/>
            </a:endParaRPr>
          </a:p>
        </p:txBody>
      </p:sp>
      <p:sp>
        <p:nvSpPr>
          <p:cNvPr id="10" name="TextBox 9">
            <a:extLst>
              <a:ext uri="{FF2B5EF4-FFF2-40B4-BE49-F238E27FC236}">
                <a16:creationId xmlns:a16="http://schemas.microsoft.com/office/drawing/2014/main" id="{15FB2B06-B27A-49C6-8841-19180F5D3ABF}"/>
              </a:ext>
            </a:extLst>
          </p:cNvPr>
          <p:cNvSpPr txBox="1"/>
          <p:nvPr/>
        </p:nvSpPr>
        <p:spPr>
          <a:xfrm>
            <a:off x="6669742" y="3908626"/>
            <a:ext cx="3359500" cy="1975156"/>
          </a:xfrm>
          <a:prstGeom prst="rect">
            <a:avLst/>
          </a:prstGeom>
          <a:noFill/>
        </p:spPr>
        <p:txBody>
          <a:bodyPr wrap="square" rtlCol="0" anchor="ctr" anchorCtr="0">
            <a:spAutoFit/>
          </a:bodyPr>
          <a:lstStyle/>
          <a:p>
            <a:pPr algn="ctr">
              <a:lnSpc>
                <a:spcPct val="90000"/>
              </a:lnSpc>
              <a:spcAft>
                <a:spcPts val="600"/>
              </a:spcAft>
            </a:pPr>
            <a:r>
              <a:rPr lang="fr-CA" sz="1800">
                <a:latin typeface="+mn-lt"/>
              </a:rPr>
              <a:t>Présenté</a:t>
            </a:r>
            <a:r>
              <a:rPr lang="en-US" sz="1800">
                <a:latin typeface="+mn-lt"/>
              </a:rPr>
              <a:t> à David Vidal</a:t>
            </a:r>
          </a:p>
          <a:p>
            <a:pPr algn="ctr">
              <a:lnSpc>
                <a:spcPct val="90000"/>
              </a:lnSpc>
              <a:spcAft>
                <a:spcPts val="600"/>
              </a:spcAft>
            </a:pPr>
            <a:endParaRPr lang="en-CA" sz="1800">
              <a:latin typeface="+mn-lt"/>
            </a:endParaRPr>
          </a:p>
          <a:p>
            <a:pPr algn="ctr">
              <a:lnSpc>
                <a:spcPct val="90000"/>
              </a:lnSpc>
              <a:spcAft>
                <a:spcPts val="600"/>
              </a:spcAft>
            </a:pPr>
            <a:r>
              <a:rPr lang="en-US" sz="1800">
                <a:latin typeface="+mn-lt"/>
              </a:rPr>
              <a:t>Équipe:</a:t>
            </a:r>
          </a:p>
          <a:p>
            <a:pPr algn="ctr">
              <a:lnSpc>
                <a:spcPct val="90000"/>
              </a:lnSpc>
              <a:spcAft>
                <a:spcPts val="600"/>
              </a:spcAft>
            </a:pPr>
            <a:r>
              <a:rPr lang="en-US" sz="1800">
                <a:latin typeface="+mn-lt"/>
              </a:rPr>
              <a:t>Camelia </a:t>
            </a:r>
            <a:r>
              <a:rPr lang="en-US" sz="1800" err="1">
                <a:latin typeface="+mn-lt"/>
              </a:rPr>
              <a:t>Ouamara</a:t>
            </a:r>
            <a:r>
              <a:rPr lang="en-US" sz="1800">
                <a:latin typeface="+mn-lt"/>
              </a:rPr>
              <a:t> 2079178</a:t>
            </a:r>
          </a:p>
          <a:p>
            <a:pPr algn="ctr">
              <a:lnSpc>
                <a:spcPct val="90000"/>
              </a:lnSpc>
              <a:spcAft>
                <a:spcPts val="600"/>
              </a:spcAft>
            </a:pPr>
            <a:r>
              <a:rPr lang="en-US" sz="1800">
                <a:latin typeface="+mn-lt"/>
              </a:rPr>
              <a:t>Guillaume Auger 2086582</a:t>
            </a:r>
          </a:p>
          <a:p>
            <a:pPr algn="ctr">
              <a:lnSpc>
                <a:spcPct val="90000"/>
              </a:lnSpc>
              <a:spcAft>
                <a:spcPts val="600"/>
              </a:spcAft>
            </a:pPr>
            <a:r>
              <a:rPr lang="en-US" sz="1800">
                <a:latin typeface="+mn-lt"/>
              </a:rPr>
              <a:t>Vincent Liguori 1797478</a:t>
            </a:r>
          </a:p>
        </p:txBody>
      </p:sp>
      <p:sp>
        <p:nvSpPr>
          <p:cNvPr id="11" name="TextBox 10">
            <a:extLst>
              <a:ext uri="{FF2B5EF4-FFF2-40B4-BE49-F238E27FC236}">
                <a16:creationId xmlns:a16="http://schemas.microsoft.com/office/drawing/2014/main" id="{CBA102F0-FA1A-4063-BBF9-BB669D9FAABD}"/>
              </a:ext>
            </a:extLst>
          </p:cNvPr>
          <p:cNvSpPr txBox="1"/>
          <p:nvPr/>
        </p:nvSpPr>
        <p:spPr>
          <a:xfrm>
            <a:off x="299853" y="341689"/>
            <a:ext cx="4758527" cy="3416320"/>
          </a:xfrm>
          <a:prstGeom prst="rect">
            <a:avLst/>
          </a:prstGeom>
          <a:noFill/>
        </p:spPr>
        <p:txBody>
          <a:bodyPr wrap="square" rtlCol="0" anchor="ctr" anchorCtr="0">
            <a:spAutoFit/>
          </a:bodyPr>
          <a:lstStyle/>
          <a:p>
            <a:r>
              <a:rPr lang="en-US" altLang="ko-KR" sz="5400">
                <a:latin typeface="Poppins" panose="020B0502040204020203" pitchFamily="2" charset="0"/>
                <a:cs typeface="Poppins" panose="020B0502040204020203" pitchFamily="2" charset="0"/>
              </a:rPr>
              <a:t>MEC 8211- Verification et validation </a:t>
            </a:r>
            <a:r>
              <a:rPr lang="fr-CA" altLang="ko-KR" sz="5400">
                <a:latin typeface="Poppins" panose="020B0502040204020203" pitchFamily="2" charset="0"/>
                <a:cs typeface="Poppins" panose="020B0502040204020203" pitchFamily="2" charset="0"/>
              </a:rPr>
              <a:t>numérique</a:t>
            </a:r>
          </a:p>
        </p:txBody>
      </p:sp>
      <p:sp>
        <p:nvSpPr>
          <p:cNvPr id="13" name="TextBox 12">
            <a:extLst>
              <a:ext uri="{FF2B5EF4-FFF2-40B4-BE49-F238E27FC236}">
                <a16:creationId xmlns:a16="http://schemas.microsoft.com/office/drawing/2014/main" id="{AE0C7843-7C8D-4B64-9E72-1309CE26999C}"/>
              </a:ext>
            </a:extLst>
          </p:cNvPr>
          <p:cNvSpPr txBox="1"/>
          <p:nvPr/>
        </p:nvSpPr>
        <p:spPr>
          <a:xfrm>
            <a:off x="5300428" y="3005838"/>
            <a:ext cx="6427603" cy="523220"/>
          </a:xfrm>
          <a:prstGeom prst="rect">
            <a:avLst/>
          </a:prstGeom>
          <a:noFill/>
        </p:spPr>
        <p:txBody>
          <a:bodyPr wrap="square" rtlCol="0">
            <a:spAutoFit/>
          </a:bodyPr>
          <a:lstStyle/>
          <a:p>
            <a:r>
              <a:rPr lang="en-US" altLang="ko-KR" sz="2800">
                <a:cs typeface="Arial" panose="020B0604020202020204" pitchFamily="34" charset="0"/>
              </a:rPr>
              <a:t>Devoir 2 Verification de code-MMS</a:t>
            </a:r>
            <a:endParaRPr lang="ko-KR" altLang="en-US" sz="2800">
              <a:cs typeface="Arial" panose="020B0604020202020204" pitchFamily="34" charset="0"/>
            </a:endParaRPr>
          </a:p>
        </p:txBody>
      </p:sp>
      <p:cxnSp>
        <p:nvCxnSpPr>
          <p:cNvPr id="8" name="직선 연결선 7">
            <a:extLst>
              <a:ext uri="{FF2B5EF4-FFF2-40B4-BE49-F238E27FC236}">
                <a16:creationId xmlns:a16="http://schemas.microsoft.com/office/drawing/2014/main" id="{6FB9F72B-60C4-469E-A6F1-75FE9AB93B48}"/>
              </a:ext>
            </a:extLst>
          </p:cNvPr>
          <p:cNvCxnSpPr>
            <a:cxnSpLocks/>
          </p:cNvCxnSpPr>
          <p:nvPr/>
        </p:nvCxnSpPr>
        <p:spPr>
          <a:xfrm>
            <a:off x="5208262" y="3529058"/>
            <a:ext cx="66119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5140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A78EED-EF11-F299-E519-F2425D8AC83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791DD66-5FFB-3743-4E41-5B436AB3C2D3}"/>
              </a:ext>
            </a:extLst>
          </p:cNvPr>
          <p:cNvSpPr txBox="1"/>
          <p:nvPr/>
        </p:nvSpPr>
        <p:spPr>
          <a:xfrm>
            <a:off x="150365" y="171050"/>
            <a:ext cx="9453813" cy="468590"/>
          </a:xfrm>
          <a:prstGeom prst="rect">
            <a:avLst/>
          </a:prstGeom>
          <a:noFill/>
        </p:spPr>
        <p:txBody>
          <a:bodyPr wrap="square">
            <a:spAutoFit/>
          </a:bodyPr>
          <a:lstStyle/>
          <a:p>
            <a:pPr>
              <a:lnSpc>
                <a:spcPct val="150000"/>
              </a:lnSpc>
            </a:pPr>
            <a:r>
              <a:rPr lang="fr-FR"/>
              <a:t>Question C : Conclusion méthodes de vérification de code</a:t>
            </a:r>
          </a:p>
        </p:txBody>
      </p:sp>
      <p:cxnSp>
        <p:nvCxnSpPr>
          <p:cNvPr id="6" name="Straight Connector 5">
            <a:extLst>
              <a:ext uri="{FF2B5EF4-FFF2-40B4-BE49-F238E27FC236}">
                <a16:creationId xmlns:a16="http://schemas.microsoft.com/office/drawing/2014/main" id="{861CFC0B-DA10-1161-E33E-288C0E97213E}"/>
              </a:ext>
            </a:extLst>
          </p:cNvPr>
          <p:cNvCxnSpPr>
            <a:cxnSpLocks/>
          </p:cNvCxnSpPr>
          <p:nvPr/>
        </p:nvCxnSpPr>
        <p:spPr>
          <a:xfrm flipV="1">
            <a:off x="150365" y="799746"/>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F9065F9-7076-99CD-EBE7-9B8E864C71AA}"/>
              </a:ext>
            </a:extLst>
          </p:cNvPr>
          <p:cNvSpPr txBox="1"/>
          <p:nvPr/>
        </p:nvSpPr>
        <p:spPr>
          <a:xfrm>
            <a:off x="0" y="968671"/>
            <a:ext cx="12191999" cy="604780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fr-FR"/>
              <a:t>Le temps de calcul est un enjeu important lors de la comparaison code a code</a:t>
            </a:r>
          </a:p>
          <a:p>
            <a:pPr marL="342900" indent="-342900">
              <a:lnSpc>
                <a:spcPct val="150000"/>
              </a:lnSpc>
              <a:buFont typeface="Arial" panose="020B0604020202020204" pitchFamily="34" charset="0"/>
              <a:buChar char="•"/>
            </a:pPr>
            <a:r>
              <a:rPr lang="fr-FR"/>
              <a:t>Les logiciels commerciaux ne permettent pas beaucoup de liberté lors de la définition des paramètres de la simulation comme la solution initiale ou la limite sur le pas de temps. </a:t>
            </a:r>
          </a:p>
          <a:p>
            <a:pPr marL="342900" indent="-342900">
              <a:lnSpc>
                <a:spcPct val="150000"/>
              </a:lnSpc>
              <a:buFont typeface="Arial" panose="020B0604020202020204" pitchFamily="34" charset="0"/>
              <a:buChar char="•"/>
            </a:pPr>
            <a:r>
              <a:rPr lang="fr-FR"/>
              <a:t>Il est assez difficile d’atteindre l’ordre de convergence formel de manière exacte, l’ordre numérique est toujours un peu différent de l’ordre formel.</a:t>
            </a:r>
          </a:p>
          <a:p>
            <a:pPr marL="342900" indent="-342900">
              <a:lnSpc>
                <a:spcPct val="150000"/>
              </a:lnSpc>
              <a:buFont typeface="Arial" panose="020B0604020202020204" pitchFamily="34" charset="0"/>
              <a:buChar char="•"/>
            </a:pPr>
            <a:r>
              <a:rPr lang="fr-FR"/>
              <a:t>Le logiciel utilisé utilise des éléments finis. La discrétisation des équations est donc différente des différences finies. Ceci n’est pas idéal afin de vérifier le code.</a:t>
            </a:r>
          </a:p>
          <a:p>
            <a:pPr marL="342900" indent="-342900">
              <a:lnSpc>
                <a:spcPct val="150000"/>
              </a:lnSpc>
              <a:buFont typeface="Arial" panose="020B0604020202020204" pitchFamily="34" charset="0"/>
              <a:buChar char="•"/>
            </a:pPr>
            <a:r>
              <a:rPr lang="fr-FR"/>
              <a:t>La MMS nous semble donc la plus facile à mettre en œuvre. En effet, elle ne nécessite pas de calculer la solution sur un maillage très fin et avec un très petit pas de temps, ce qui peut être très long. Aussi, le fait de pouvoir choisir la solution, nous permet d'éviter des problèmes de gradients élevés qui peuvent amener des problèmes au niveau de la </a:t>
            </a:r>
            <a:r>
              <a:rPr lang="fr-FR" err="1"/>
              <a:t>spline</a:t>
            </a:r>
            <a:r>
              <a:rPr lang="fr-FR"/>
              <a:t> et du terme source qui découle de celle-ci. Finalement, elle ne nécessite pas d'utiliser un autre code qui est déjà vérifié et qui emploie la même méthode, ce qui peut être difficile à trouver.</a:t>
            </a:r>
            <a:endParaRPr lang="fr-FR">
              <a:cs typeface="Poppins Light"/>
            </a:endParaRPr>
          </a:p>
          <a:p>
            <a:pPr marL="285750" indent="-285750">
              <a:buFont typeface="Arial" panose="020B0604020202020204" pitchFamily="34" charset="0"/>
              <a:buChar char="•"/>
            </a:pPr>
            <a:endParaRPr lang="fr-FR"/>
          </a:p>
          <a:p>
            <a:pPr marL="285750" indent="-285750">
              <a:buFont typeface="Arial" panose="020B0604020202020204" pitchFamily="34" charset="0"/>
              <a:buChar char="•"/>
            </a:pPr>
            <a:endParaRPr lang="fr-FR"/>
          </a:p>
        </p:txBody>
      </p:sp>
    </p:spTree>
    <p:extLst>
      <p:ext uri="{BB962C8B-B14F-4D97-AF65-F5344CB8AC3E}">
        <p14:creationId xmlns:p14="http://schemas.microsoft.com/office/powerpoint/2010/main" val="170192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758FD-38DA-18A8-CF69-018D10055D20}"/>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B4286445-531F-AC5B-08AD-795BD71E31A4}"/>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
        <p:nvSpPr>
          <p:cNvPr id="5" name="ZoneTexte 4">
            <a:extLst>
              <a:ext uri="{FF2B5EF4-FFF2-40B4-BE49-F238E27FC236}">
                <a16:creationId xmlns:a16="http://schemas.microsoft.com/office/drawing/2014/main" id="{90CB50B9-A5A9-C0FA-1F7E-7A41782C415E}"/>
              </a:ext>
            </a:extLst>
          </p:cNvPr>
          <p:cNvSpPr txBox="1"/>
          <p:nvPr/>
        </p:nvSpPr>
        <p:spPr>
          <a:xfrm>
            <a:off x="298282" y="609580"/>
            <a:ext cx="11436518" cy="830997"/>
          </a:xfrm>
          <a:prstGeom prst="rect">
            <a:avLst/>
          </a:prstGeom>
          <a:noFill/>
        </p:spPr>
        <p:txBody>
          <a:bodyPr wrap="square">
            <a:spAutoFit/>
          </a:bodyPr>
          <a:lstStyle/>
          <a:p>
            <a:r>
              <a:rPr lang="fr-FR" sz="4800" b="1"/>
              <a:t>ANNEXE</a:t>
            </a:r>
            <a:endParaRPr lang="fr-CA" sz="4800"/>
          </a:p>
        </p:txBody>
      </p:sp>
      <p:sp>
        <p:nvSpPr>
          <p:cNvPr id="3" name="TextBox 2">
            <a:extLst>
              <a:ext uri="{FF2B5EF4-FFF2-40B4-BE49-F238E27FC236}">
                <a16:creationId xmlns:a16="http://schemas.microsoft.com/office/drawing/2014/main" id="{E7A7B8ED-FD42-576C-30DE-05381561EBA5}"/>
              </a:ext>
            </a:extLst>
          </p:cNvPr>
          <p:cNvSpPr txBox="1"/>
          <p:nvPr/>
        </p:nvSpPr>
        <p:spPr>
          <a:xfrm>
            <a:off x="298282" y="1653988"/>
            <a:ext cx="10943459" cy="2554545"/>
          </a:xfrm>
          <a:prstGeom prst="rect">
            <a:avLst/>
          </a:prstGeom>
          <a:noFill/>
        </p:spPr>
        <p:txBody>
          <a:bodyPr wrap="square" rtlCol="0">
            <a:spAutoFit/>
          </a:bodyPr>
          <a:lstStyle/>
          <a:p>
            <a:pPr marL="285750" indent="-285750" algn="l">
              <a:lnSpc>
                <a:spcPct val="150000"/>
              </a:lnSpc>
              <a:buFont typeface="Arial" panose="020B0604020202020204" pitchFamily="34" charset="0"/>
              <a:buChar char="•"/>
            </a:pPr>
            <a:r>
              <a:rPr lang="fr-FR" sz="1600" dirty="0"/>
              <a:t>Informations </a:t>
            </a:r>
            <a:r>
              <a:rPr lang="fr-FR" sz="1600" dirty="0" err="1"/>
              <a:t>Github</a:t>
            </a:r>
            <a:r>
              <a:rPr lang="fr-FR" sz="1600" dirty="0"/>
              <a:t> :</a:t>
            </a:r>
          </a:p>
          <a:p>
            <a:pPr marL="285750" indent="-285750" algn="l">
              <a:lnSpc>
                <a:spcPct val="150000"/>
              </a:lnSpc>
              <a:buFont typeface="Arial" panose="020B0604020202020204" pitchFamily="34" charset="0"/>
              <a:buChar char="•"/>
            </a:pPr>
            <a:r>
              <a:rPr lang="fr-FR" sz="1600" dirty="0"/>
              <a:t>Lien vers le </a:t>
            </a:r>
            <a:r>
              <a:rPr lang="fr-FR" sz="1600" dirty="0" err="1"/>
              <a:t>repertoire</a:t>
            </a:r>
            <a:r>
              <a:rPr lang="fr-FR" sz="1600" dirty="0"/>
              <a:t> : </a:t>
            </a:r>
            <a:r>
              <a:rPr lang="fr-FR" sz="1600" dirty="0">
                <a:hlinkClick r:id="rId2"/>
              </a:rPr>
              <a:t>https://github.com/CameliaOuamara/Devoir1_Verification_de_code.git</a:t>
            </a:r>
            <a:endParaRPr lang="fr-FR" sz="1600" dirty="0"/>
          </a:p>
          <a:p>
            <a:pPr marL="285750" indent="-285750" algn="l">
              <a:lnSpc>
                <a:spcPct val="150000"/>
              </a:lnSpc>
              <a:buFont typeface="Arial" panose="020B0604020202020204" pitchFamily="34" charset="0"/>
              <a:buChar char="•"/>
            </a:pPr>
            <a:r>
              <a:rPr lang="fr-FR" sz="1600" dirty="0"/>
              <a:t>Fichier .</a:t>
            </a:r>
            <a:r>
              <a:rPr lang="fr-FR" sz="1600" dirty="0" err="1"/>
              <a:t>py</a:t>
            </a:r>
            <a:r>
              <a:rPr lang="fr-FR" sz="1600" dirty="0"/>
              <a:t> a exécuter pour chaque question : </a:t>
            </a:r>
          </a:p>
          <a:p>
            <a:pPr marL="742950" lvl="1" indent="-285750">
              <a:lnSpc>
                <a:spcPct val="150000"/>
              </a:lnSpc>
              <a:buFont typeface="Arial" panose="020B0604020202020204" pitchFamily="34" charset="0"/>
              <a:buChar char="•"/>
            </a:pPr>
            <a:r>
              <a:rPr lang="fr-FR" sz="1600" dirty="0"/>
              <a:t>Question A : Branche « </a:t>
            </a:r>
            <a:r>
              <a:rPr lang="fr-FR" sz="1600" dirty="0" err="1"/>
              <a:t>Camelia</a:t>
            </a:r>
            <a:r>
              <a:rPr lang="fr-FR" sz="1600" dirty="0"/>
              <a:t> » -&gt; src -&gt; </a:t>
            </a:r>
            <a:r>
              <a:rPr lang="fr-FR" sz="1600" dirty="0" err="1"/>
              <a:t>Question_A_Main</a:t>
            </a:r>
            <a:endParaRPr lang="fr-FR" sz="1600" dirty="0"/>
          </a:p>
          <a:p>
            <a:pPr marL="742950" lvl="1" indent="-285750">
              <a:lnSpc>
                <a:spcPct val="150000"/>
              </a:lnSpc>
              <a:buFont typeface="Arial" panose="020B0604020202020204" pitchFamily="34" charset="0"/>
              <a:buChar char="•"/>
            </a:pPr>
            <a:r>
              <a:rPr lang="fr-FR" sz="1600" dirty="0"/>
              <a:t>Question B : Branche « </a:t>
            </a:r>
            <a:r>
              <a:rPr lang="fr-FR" sz="1600" dirty="0" err="1"/>
              <a:t>dev_Guillaume</a:t>
            </a:r>
            <a:r>
              <a:rPr lang="fr-FR" sz="1600" dirty="0"/>
              <a:t> » -&gt; src -&gt; Main</a:t>
            </a:r>
          </a:p>
          <a:p>
            <a:pPr marL="742950" lvl="1" indent="-285750">
              <a:lnSpc>
                <a:spcPct val="150000"/>
              </a:lnSpc>
              <a:buFont typeface="Arial" panose="020B0604020202020204" pitchFamily="34" charset="0"/>
              <a:buChar char="•"/>
            </a:pPr>
            <a:r>
              <a:rPr lang="fr-FR" sz="1600" dirty="0"/>
              <a:t>MNP : Branche « </a:t>
            </a:r>
            <a:r>
              <a:rPr lang="fr-FR" sz="1600" dirty="0" err="1"/>
              <a:t>dev_Vincent</a:t>
            </a:r>
            <a:r>
              <a:rPr lang="fr-FR" sz="1600" dirty="0"/>
              <a:t> » -&gt; Main</a:t>
            </a:r>
          </a:p>
          <a:p>
            <a:pPr algn="l"/>
            <a:endParaRPr lang="fr-FR" sz="1600" dirty="0"/>
          </a:p>
        </p:txBody>
      </p:sp>
    </p:spTree>
    <p:extLst>
      <p:ext uri="{BB962C8B-B14F-4D97-AF65-F5344CB8AC3E}">
        <p14:creationId xmlns:p14="http://schemas.microsoft.com/office/powerpoint/2010/main" val="714808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1A697-4F0D-6E32-9733-B77F468B76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C6243A1-AF0B-02FD-4AD8-DA5CE0A5E5FB}"/>
              </a:ext>
            </a:extLst>
          </p:cNvPr>
          <p:cNvSpPr txBox="1"/>
          <p:nvPr/>
        </p:nvSpPr>
        <p:spPr>
          <a:xfrm>
            <a:off x="80238" y="1130036"/>
            <a:ext cx="11844029" cy="379257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fr-FR"/>
              <a:t>Details de la procédure appliquée:</a:t>
            </a:r>
          </a:p>
          <a:p>
            <a:pPr algn="just" latinLnBrk="0">
              <a:lnSpc>
                <a:spcPct val="150000"/>
              </a:lnSpc>
            </a:pPr>
            <a:r>
              <a:rPr lang="fr-FR"/>
              <a:t> La méthode de vérification utilisée est la méthode de problème proche (MNP). Pour cela c’est la fonction de génération de </a:t>
            </a:r>
            <a:r>
              <a:rPr lang="fr-FR" err="1"/>
              <a:t>spline</a:t>
            </a:r>
            <a:r>
              <a:rPr lang="fr-FR"/>
              <a:t> </a:t>
            </a:r>
            <a:r>
              <a:rPr lang="fr-FR" err="1"/>
              <a:t>RectBivariateSpline</a:t>
            </a:r>
            <a:r>
              <a:rPr lang="fr-FR"/>
              <a:t> de la librairie </a:t>
            </a:r>
            <a:r>
              <a:rPr lang="fr-FR" err="1"/>
              <a:t>scipy</a:t>
            </a:r>
            <a:r>
              <a:rPr lang="fr-FR"/>
              <a:t> appliquée sur une solution en temps et en espace (tableau en 2 dimensions) du code étudié qui sera utilisée afin de calculer la solution de référence. Les équations  sont modifiées pour inclure l’addition d’un terme source du côté droit de l’équation matriciel lié à l’application de l’équation à la fonction du </a:t>
            </a:r>
            <a:r>
              <a:rPr lang="fr-FR" err="1"/>
              <a:t>spline</a:t>
            </a:r>
            <a:r>
              <a:rPr lang="fr-FR"/>
              <a:t>. Les conditions limites et initiales sont également modifiées pour respecter la solution de problème proche. Les expressions nécessitent l’évaluation des dérivées du </a:t>
            </a:r>
            <a:r>
              <a:rPr lang="fr-FR" err="1"/>
              <a:t>spline</a:t>
            </a:r>
            <a:r>
              <a:rPr lang="fr-FR"/>
              <a:t> en temps et en espace. Ces valeurs sont obtenues avec la fonction « </a:t>
            </a:r>
            <a:r>
              <a:rPr lang="fr-FR" err="1"/>
              <a:t>partial_derivative</a:t>
            </a:r>
            <a:r>
              <a:rPr lang="fr-FR"/>
              <a:t> » intégrée à la librairie. </a:t>
            </a:r>
          </a:p>
        </p:txBody>
      </p:sp>
      <p:sp>
        <p:nvSpPr>
          <p:cNvPr id="4" name="TextBox 3">
            <a:extLst>
              <a:ext uri="{FF2B5EF4-FFF2-40B4-BE49-F238E27FC236}">
                <a16:creationId xmlns:a16="http://schemas.microsoft.com/office/drawing/2014/main" id="{B57F32C2-7EF6-73BD-DA20-95923316CB03}"/>
              </a:ext>
            </a:extLst>
          </p:cNvPr>
          <p:cNvSpPr txBox="1"/>
          <p:nvPr/>
        </p:nvSpPr>
        <p:spPr>
          <a:xfrm>
            <a:off x="204536" y="359309"/>
            <a:ext cx="9453813" cy="468590"/>
          </a:xfrm>
          <a:prstGeom prst="rect">
            <a:avLst/>
          </a:prstGeom>
          <a:noFill/>
        </p:spPr>
        <p:txBody>
          <a:bodyPr wrap="square">
            <a:spAutoFit/>
          </a:bodyPr>
          <a:lstStyle/>
          <a:p>
            <a:pPr>
              <a:lnSpc>
                <a:spcPct val="150000"/>
              </a:lnSpc>
            </a:pPr>
            <a:r>
              <a:rPr lang="fr-FR"/>
              <a:t>Annexe Question A : </a:t>
            </a:r>
            <a:r>
              <a:rPr lang="fr-FR" err="1"/>
              <a:t>Verification</a:t>
            </a:r>
            <a:r>
              <a:rPr lang="fr-FR"/>
              <a:t> de code (MNP)</a:t>
            </a:r>
          </a:p>
        </p:txBody>
      </p:sp>
      <p:cxnSp>
        <p:nvCxnSpPr>
          <p:cNvPr id="6" name="Straight Connector 5">
            <a:extLst>
              <a:ext uri="{FF2B5EF4-FFF2-40B4-BE49-F238E27FC236}">
                <a16:creationId xmlns:a16="http://schemas.microsoft.com/office/drawing/2014/main" id="{184C080C-FAE5-51ED-AC9F-3DA108751B98}"/>
              </a:ext>
            </a:extLst>
          </p:cNvPr>
          <p:cNvCxnSpPr>
            <a:cxnSpLocks noGrp="1" noRot="1" noMove="1" noResize="1" noEditPoints="1" noAdjustHandles="1" noChangeArrowheads="1" noChangeShapeType="1"/>
          </p:cNvCxnSpPr>
          <p:nvPr/>
        </p:nvCxnSpPr>
        <p:spPr>
          <a:xfrm flipV="1">
            <a:off x="204536" y="9745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 name="TextBox 1">
                <a:extLst>
                  <a:ext uri="{FF2B5EF4-FFF2-40B4-BE49-F238E27FC236}">
                    <a16:creationId xmlns:a16="http://schemas.microsoft.com/office/drawing/2014/main" id="{74D4EA7E-2BA1-891F-79D3-C28AC52D95F8}"/>
                  </a:ext>
                </a:extLst>
              </p:cNvPr>
              <p:cNvSpPr txBox="1"/>
              <p:nvPr/>
            </p:nvSpPr>
            <p:spPr>
              <a:xfrm>
                <a:off x="80238" y="4652477"/>
                <a:ext cx="11689181" cy="215097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fr-CA">
                    <a:ea typeface="Cambria Math" panose="02040503050406030204" pitchFamily="18" charset="0"/>
                  </a:rPr>
                  <a:t>Terme source : </a:t>
                </a:r>
                <a14:m>
                  <m:oMath xmlns:m="http://schemas.openxmlformats.org/officeDocument/2006/math">
                    <m:r>
                      <a:rPr lang="fr-CA" i="1" smtClean="0">
                        <a:latin typeface="Cambria Math" panose="02040503050406030204" pitchFamily="18" charset="0"/>
                        <a:ea typeface="Cambria Math" panose="02040503050406030204" pitchFamily="18" charset="0"/>
                      </a:rPr>
                      <m:t>−</m:t>
                    </m:r>
                    <m:f>
                      <m:fPr>
                        <m:ctrlPr>
                          <a:rPr lang="fr-CA" b="0" i="1" smtClean="0">
                            <a:latin typeface="Cambria Math" panose="02040503050406030204" pitchFamily="18" charset="0"/>
                            <a:ea typeface="Cambria Math" panose="02040503050406030204" pitchFamily="18" charset="0"/>
                          </a:rPr>
                        </m:ctrlPr>
                      </m:fPr>
                      <m:num>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𝑀𝑁𝑃</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𝑡</m:t>
                        </m:r>
                      </m:den>
                    </m:f>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𝐷</m:t>
                        </m:r>
                      </m:e>
                      <m:sub>
                        <m:r>
                          <a:rPr lang="fr-CA" b="0" i="1" smtClean="0">
                            <a:latin typeface="Cambria Math" panose="02040503050406030204" pitchFamily="18" charset="0"/>
                            <a:ea typeface="Cambria Math" panose="02040503050406030204" pitchFamily="18" charset="0"/>
                          </a:rPr>
                          <m:t>𝑒𝑓𝑓</m:t>
                        </m:r>
                      </m:sub>
                    </m:sSub>
                    <m:d>
                      <m:dPr>
                        <m:ctrlPr>
                          <a:rPr lang="fr-CA" b="0" i="1" smtClean="0">
                            <a:latin typeface="Cambria Math" panose="02040503050406030204" pitchFamily="18" charset="0"/>
                            <a:ea typeface="Cambria Math" panose="02040503050406030204" pitchFamily="18" charset="0"/>
                          </a:rPr>
                        </m:ctrlPr>
                      </m:dPr>
                      <m:e>
                        <m:f>
                          <m:fPr>
                            <m:ctrlPr>
                              <a:rPr lang="fr-CA" i="1">
                                <a:latin typeface="Cambria Math" panose="02040503050406030204" pitchFamily="18" charset="0"/>
                                <a:ea typeface="Cambria Math" panose="02040503050406030204" pitchFamily="18" charset="0"/>
                              </a:rPr>
                            </m:ctrlPr>
                          </m:fPr>
                          <m:num>
                            <m:r>
                              <a:rPr lang="fr-CA" i="1">
                                <a:latin typeface="Cambria Math" panose="02040503050406030204" pitchFamily="18" charset="0"/>
                                <a:ea typeface="Cambria Math" panose="02040503050406030204" pitchFamily="18" charset="0"/>
                              </a:rPr>
                              <m:t>1</m:t>
                            </m:r>
                          </m:num>
                          <m:den>
                            <m:r>
                              <a:rPr lang="fr-CA" i="1">
                                <a:latin typeface="Cambria Math" panose="02040503050406030204" pitchFamily="18" charset="0"/>
                                <a:ea typeface="Cambria Math" panose="02040503050406030204" pitchFamily="18" charset="0"/>
                              </a:rPr>
                              <m:t>𝑟</m:t>
                            </m:r>
                          </m:den>
                        </m:f>
                        <m:f>
                          <m:fPr>
                            <m:ctrlPr>
                              <a:rPr lang="fr-CA" b="0" i="1" smtClean="0">
                                <a:latin typeface="Cambria Math" panose="02040503050406030204" pitchFamily="18" charset="0"/>
                                <a:ea typeface="Cambria Math" panose="02040503050406030204" pitchFamily="18" charset="0"/>
                              </a:rPr>
                            </m:ctrlPr>
                          </m:fPr>
                          <m:num>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𝑀𝑁𝑃</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𝑟</m:t>
                            </m:r>
                          </m:den>
                        </m:f>
                        <m:r>
                          <a:rPr lang="fr-CA" b="0" i="1" smtClean="0">
                            <a:latin typeface="Cambria Math" panose="02040503050406030204" pitchFamily="18" charset="0"/>
                            <a:ea typeface="Cambria Math" panose="02040503050406030204" pitchFamily="18" charset="0"/>
                          </a:rPr>
                          <m:t>+</m:t>
                        </m:r>
                        <m:f>
                          <m:fPr>
                            <m:ctrlPr>
                              <a:rPr lang="fr-CA" b="0" i="1" smtClean="0">
                                <a:latin typeface="Cambria Math" panose="02040503050406030204" pitchFamily="18" charset="0"/>
                                <a:ea typeface="Cambria Math" panose="02040503050406030204" pitchFamily="18" charset="0"/>
                              </a:rPr>
                            </m:ctrlPr>
                          </m:fPr>
                          <m:num>
                            <m:sSup>
                              <m:sSupPr>
                                <m:ctrlPr>
                                  <a:rPr lang="fr-CA" b="0" i="1" smtClean="0">
                                    <a:latin typeface="Cambria Math" panose="02040503050406030204" pitchFamily="18" charset="0"/>
                                    <a:ea typeface="Cambria Math" panose="02040503050406030204" pitchFamily="18" charset="0"/>
                                  </a:rPr>
                                </m:ctrlPr>
                              </m:sSupPr>
                              <m:e>
                                <m:r>
                                  <a:rPr lang="fr-CA" b="0" i="1" smtClean="0">
                                    <a:latin typeface="Cambria Math" panose="02040503050406030204" pitchFamily="18" charset="0"/>
                                    <a:ea typeface="Cambria Math" panose="02040503050406030204" pitchFamily="18" charset="0"/>
                                  </a:rPr>
                                  <m:t>𝜕</m:t>
                                </m:r>
                              </m:e>
                              <m:sup>
                                <m:r>
                                  <a:rPr lang="fr-CA" b="0" i="1" smtClean="0">
                                    <a:latin typeface="Cambria Math" panose="02040503050406030204" pitchFamily="18" charset="0"/>
                                    <a:ea typeface="Cambria Math" panose="02040503050406030204" pitchFamily="18" charset="0"/>
                                  </a:rPr>
                                  <m:t>2</m:t>
                                </m:r>
                              </m:sup>
                            </m:sSup>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𝑀𝑁𝑃</m:t>
                                </m:r>
                              </m:sub>
                            </m:sSub>
                          </m:num>
                          <m:den>
                            <m:r>
                              <a:rPr lang="fr-CA" b="0" i="1" smtClean="0">
                                <a:latin typeface="Cambria Math" panose="02040503050406030204" pitchFamily="18" charset="0"/>
                                <a:ea typeface="Cambria Math" panose="02040503050406030204" pitchFamily="18" charset="0"/>
                              </a:rPr>
                              <m:t>𝜕</m:t>
                            </m:r>
                            <m:sSup>
                              <m:sSupPr>
                                <m:ctrlPr>
                                  <a:rPr lang="fr-CA" b="0" i="1" smtClean="0">
                                    <a:latin typeface="Cambria Math" panose="02040503050406030204" pitchFamily="18" charset="0"/>
                                    <a:ea typeface="Cambria Math" panose="02040503050406030204" pitchFamily="18" charset="0"/>
                                  </a:rPr>
                                </m:ctrlPr>
                              </m:sSupPr>
                              <m:e>
                                <m:r>
                                  <a:rPr lang="fr-CA" b="0" i="1" smtClean="0">
                                    <a:latin typeface="Cambria Math" panose="02040503050406030204" pitchFamily="18" charset="0"/>
                                    <a:ea typeface="Cambria Math" panose="02040503050406030204" pitchFamily="18" charset="0"/>
                                  </a:rPr>
                                  <m:t>𝑟</m:t>
                                </m:r>
                              </m:e>
                              <m:sup>
                                <m:r>
                                  <a:rPr lang="fr-CA" b="0" i="1" smtClean="0">
                                    <a:latin typeface="Cambria Math" panose="02040503050406030204" pitchFamily="18" charset="0"/>
                                    <a:ea typeface="Cambria Math" panose="02040503050406030204" pitchFamily="18" charset="0"/>
                                  </a:rPr>
                                  <m:t>2</m:t>
                                </m:r>
                              </m:sup>
                            </m:sSup>
                          </m:den>
                        </m:f>
                      </m:e>
                    </m:d>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𝑘</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𝑀𝑁𝑃</m:t>
                        </m:r>
                      </m:sub>
                    </m:sSub>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𝑆</m:t>
                        </m:r>
                      </m:e>
                      <m:sub>
                        <m:r>
                          <a:rPr lang="fr-CA" b="0" i="1" smtClean="0">
                            <a:latin typeface="Cambria Math" panose="02040503050406030204" pitchFamily="18" charset="0"/>
                            <a:ea typeface="Cambria Math" panose="02040503050406030204" pitchFamily="18" charset="0"/>
                          </a:rPr>
                          <m:t>𝑀𝑁𝑃</m:t>
                        </m:r>
                      </m:sub>
                    </m:sSub>
                  </m:oMath>
                </a14:m>
                <a:endParaRPr lang="fr-CA"/>
              </a:p>
              <a:p>
                <a:pPr marL="285750" indent="-285750">
                  <a:lnSpc>
                    <a:spcPct val="150000"/>
                  </a:lnSpc>
                  <a:buFont typeface="Arial" panose="020B0604020202020204" pitchFamily="34" charset="0"/>
                  <a:buChar char="•"/>
                </a:pPr>
                <a:r>
                  <a:rPr lang="fr-FR"/>
                  <a:t>Condition initiale : </a:t>
                </a:r>
                <a14:m>
                  <m:oMath xmlns:m="http://schemas.openxmlformats.org/officeDocument/2006/math">
                    <m:r>
                      <m:rPr>
                        <m:sty m:val="p"/>
                      </m:rPr>
                      <a:rPr lang="fr-CA" b="0" i="0" smtClean="0">
                        <a:latin typeface="Cambria Math" panose="02040503050406030204" pitchFamily="18" charset="0"/>
                      </a:rPr>
                      <m:t>C</m:t>
                    </m:r>
                    <m:d>
                      <m:dPr>
                        <m:ctrlPr>
                          <a:rPr lang="fr-CA" b="0" i="1" smtClean="0">
                            <a:latin typeface="Cambria Math" panose="02040503050406030204" pitchFamily="18" charset="0"/>
                          </a:rPr>
                        </m:ctrlPr>
                      </m:dPr>
                      <m:e>
                        <m:r>
                          <a:rPr lang="fr-CA" b="0" i="1" smtClean="0">
                            <a:latin typeface="Cambria Math" panose="02040503050406030204" pitchFamily="18" charset="0"/>
                          </a:rPr>
                          <m:t>𝑟</m:t>
                        </m:r>
                        <m:r>
                          <a:rPr lang="fr-CA" b="0" i="1" smtClean="0">
                            <a:latin typeface="Cambria Math" panose="02040503050406030204" pitchFamily="18" charset="0"/>
                          </a:rPr>
                          <m:t>,0</m:t>
                        </m:r>
                      </m:e>
                    </m:d>
                    <m:r>
                      <a:rPr lang="fr-CA" b="0" i="1" smtClean="0">
                        <a:latin typeface="Cambria Math" panose="02040503050406030204" pitchFamily="18" charset="0"/>
                      </a:rPr>
                      <m:t>= </m:t>
                    </m:r>
                    <m:sSub>
                      <m:sSubPr>
                        <m:ctrlPr>
                          <a:rPr lang="fr-CA" b="0" i="1" smtClean="0">
                            <a:latin typeface="Cambria Math" panose="02040503050406030204" pitchFamily="18" charset="0"/>
                          </a:rPr>
                        </m:ctrlPr>
                      </m:sSubPr>
                      <m:e>
                        <m:r>
                          <a:rPr lang="fr-CA" b="0" i="1" smtClean="0">
                            <a:latin typeface="Cambria Math" panose="02040503050406030204" pitchFamily="18" charset="0"/>
                          </a:rPr>
                          <m:t>𝐶</m:t>
                        </m:r>
                      </m:e>
                      <m:sub>
                        <m:r>
                          <a:rPr lang="fr-CA" b="0" i="1" smtClean="0">
                            <a:latin typeface="Cambria Math" panose="02040503050406030204" pitchFamily="18" charset="0"/>
                          </a:rPr>
                          <m:t>𝑀𝑁𝑃</m:t>
                        </m:r>
                      </m:sub>
                    </m:sSub>
                    <m:d>
                      <m:dPr>
                        <m:ctrlPr>
                          <a:rPr lang="fr-CA" b="0" i="1" smtClean="0">
                            <a:latin typeface="Cambria Math" panose="02040503050406030204" pitchFamily="18" charset="0"/>
                          </a:rPr>
                        </m:ctrlPr>
                      </m:dPr>
                      <m:e>
                        <m:r>
                          <a:rPr lang="fr-CA" b="0" i="1" smtClean="0">
                            <a:latin typeface="Cambria Math" panose="02040503050406030204" pitchFamily="18" charset="0"/>
                          </a:rPr>
                          <m:t>𝑟</m:t>
                        </m:r>
                        <m:r>
                          <a:rPr lang="fr-CA" b="0" i="1" smtClean="0">
                            <a:latin typeface="Cambria Math" panose="02040503050406030204" pitchFamily="18" charset="0"/>
                          </a:rPr>
                          <m:t>,0</m:t>
                        </m:r>
                      </m:e>
                    </m:d>
                  </m:oMath>
                </a14:m>
                <a:endParaRPr lang="fr-FR"/>
              </a:p>
              <a:p>
                <a:pPr marL="285750" indent="-285750">
                  <a:lnSpc>
                    <a:spcPct val="150000"/>
                  </a:lnSpc>
                  <a:buFont typeface="Arial" panose="020B0604020202020204" pitchFamily="34" charset="0"/>
                  <a:buChar char="•"/>
                </a:pPr>
                <a:r>
                  <a:rPr lang="fr-FR"/>
                  <a:t>Condition frontière en r = 0 (Neumann) : </a:t>
                </a:r>
                <a14:m>
                  <m:oMath xmlns:m="http://schemas.openxmlformats.org/officeDocument/2006/math">
                    <m:f>
                      <m:fPr>
                        <m:ctrlPr>
                          <a:rPr lang="fr-CA" i="1">
                            <a:latin typeface="Cambria Math" panose="02040503050406030204" pitchFamily="18" charset="0"/>
                          </a:rPr>
                        </m:ctrlPr>
                      </m:fPr>
                      <m:num>
                        <m:r>
                          <a:rPr lang="fr-CA" b="0" i="1" smtClean="0">
                            <a:latin typeface="Cambria Math" panose="02040503050406030204" pitchFamily="18" charset="0"/>
                          </a:rPr>
                          <m:t>𝜕</m:t>
                        </m:r>
                        <m:r>
                          <a:rPr lang="fr-CA" b="0" i="1" smtClean="0">
                            <a:latin typeface="Cambria Math" panose="02040503050406030204" pitchFamily="18" charset="0"/>
                          </a:rPr>
                          <m:t>𝐶</m:t>
                        </m:r>
                      </m:num>
                      <m:den>
                        <m:r>
                          <a:rPr lang="fr-CA" i="1">
                            <a:latin typeface="Cambria Math" panose="02040503050406030204" pitchFamily="18" charset="0"/>
                            <a:ea typeface="Cambria Math" panose="02040503050406030204" pitchFamily="18" charset="0"/>
                          </a:rPr>
                          <m:t>𝜕</m:t>
                        </m:r>
                        <m:r>
                          <a:rPr lang="fr-CA" i="1">
                            <a:latin typeface="Cambria Math" panose="02040503050406030204" pitchFamily="18" charset="0"/>
                            <a:ea typeface="Cambria Math" panose="02040503050406030204" pitchFamily="18" charset="0"/>
                          </a:rPr>
                          <m:t>𝑟</m:t>
                        </m:r>
                      </m:den>
                    </m:f>
                    <m:r>
                      <a:rPr lang="fr-CA" b="0" i="1" smtClean="0">
                        <a:latin typeface="Cambria Math" panose="02040503050406030204" pitchFamily="18" charset="0"/>
                        <a:ea typeface="Cambria Math" panose="02040503050406030204" pitchFamily="18" charset="0"/>
                      </a:rPr>
                      <m:t>= </m:t>
                    </m:r>
                    <m:f>
                      <m:fPr>
                        <m:ctrlPr>
                          <a:rPr lang="fr-CA" b="0" i="1" smtClean="0">
                            <a:latin typeface="Cambria Math" panose="02040503050406030204" pitchFamily="18" charset="0"/>
                          </a:rPr>
                        </m:ctrlPr>
                      </m:fPr>
                      <m:num>
                        <m:sSub>
                          <m:sSubPr>
                            <m:ctrlPr>
                              <a:rPr lang="fr-CA" b="0" i="1" smtClean="0">
                                <a:latin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rPr>
                              <m:t>𝐶</m:t>
                            </m:r>
                          </m:e>
                          <m:sub>
                            <m:r>
                              <a:rPr lang="fr-CA" b="0" i="1" smtClean="0">
                                <a:latin typeface="Cambria Math" panose="02040503050406030204" pitchFamily="18" charset="0"/>
                              </a:rPr>
                              <m:t>𝑀𝑁𝑃</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𝑟</m:t>
                        </m:r>
                      </m:den>
                    </m:f>
                    <m:d>
                      <m:dPr>
                        <m:ctrlPr>
                          <a:rPr lang="fr-CA" i="1">
                            <a:latin typeface="Cambria Math" panose="02040503050406030204" pitchFamily="18" charset="0"/>
                          </a:rPr>
                        </m:ctrlPr>
                      </m:dPr>
                      <m:e>
                        <m:r>
                          <a:rPr lang="fr-CA" i="1">
                            <a:latin typeface="Cambria Math" panose="02040503050406030204" pitchFamily="18" charset="0"/>
                          </a:rPr>
                          <m:t>0,</m:t>
                        </m:r>
                        <m:r>
                          <a:rPr lang="fr-CA" i="1">
                            <a:latin typeface="Cambria Math" panose="02040503050406030204" pitchFamily="18" charset="0"/>
                          </a:rPr>
                          <m:t>𝑡</m:t>
                        </m:r>
                      </m:e>
                    </m:d>
                  </m:oMath>
                </a14:m>
                <a:endParaRPr lang="fr-FR"/>
              </a:p>
              <a:p>
                <a:pPr marL="285750" indent="-285750">
                  <a:lnSpc>
                    <a:spcPct val="150000"/>
                  </a:lnSpc>
                  <a:buFont typeface="Arial" panose="020B0604020202020204" pitchFamily="34" charset="0"/>
                  <a:buChar char="•"/>
                </a:pPr>
                <a:r>
                  <a:rPr lang="fr-FR"/>
                  <a:t>Condition frontière en r = R (Dirichlet) : </a:t>
                </a:r>
                <a14:m>
                  <m:oMath xmlns:m="http://schemas.openxmlformats.org/officeDocument/2006/math">
                    <m:r>
                      <a:rPr lang="fr-CA" b="0" i="0" smtClean="0">
                        <a:latin typeface="Cambria Math" panose="02040503050406030204" pitchFamily="18" charset="0"/>
                      </a:rPr>
                      <m:t> </m:t>
                    </m:r>
                    <m:sSub>
                      <m:sSubPr>
                        <m:ctrlPr>
                          <a:rPr lang="fr-CA" b="0" i="1" smtClean="0">
                            <a:latin typeface="Cambria Math" panose="02040503050406030204" pitchFamily="18" charset="0"/>
                          </a:rPr>
                        </m:ctrlPr>
                      </m:sSubPr>
                      <m:e>
                        <m:r>
                          <a:rPr lang="fr-CA" b="0" i="1" smtClean="0">
                            <a:latin typeface="Cambria Math" panose="02040503050406030204" pitchFamily="18" charset="0"/>
                          </a:rPr>
                          <m:t>𝐶</m:t>
                        </m:r>
                        <m:d>
                          <m:dPr>
                            <m:ctrlPr>
                              <a:rPr lang="fr-CA" b="0" i="1" smtClean="0">
                                <a:latin typeface="Cambria Math" panose="02040503050406030204" pitchFamily="18" charset="0"/>
                              </a:rPr>
                            </m:ctrlPr>
                          </m:dPr>
                          <m:e>
                            <m:r>
                              <a:rPr lang="fr-CA" b="0" i="1" smtClean="0">
                                <a:latin typeface="Cambria Math" panose="02040503050406030204" pitchFamily="18" charset="0"/>
                              </a:rPr>
                              <m:t>𝑅</m:t>
                            </m:r>
                            <m:r>
                              <a:rPr lang="fr-CA" b="0" i="1" smtClean="0">
                                <a:latin typeface="Cambria Math" panose="02040503050406030204" pitchFamily="18" charset="0"/>
                              </a:rPr>
                              <m:t>,</m:t>
                            </m:r>
                            <m:r>
                              <a:rPr lang="fr-CA" b="0" i="1" smtClean="0">
                                <a:latin typeface="Cambria Math" panose="02040503050406030204" pitchFamily="18" charset="0"/>
                              </a:rPr>
                              <m:t>𝑡</m:t>
                            </m:r>
                          </m:e>
                        </m:d>
                        <m:r>
                          <a:rPr lang="fr-CA" b="0" i="1" smtClean="0">
                            <a:latin typeface="Cambria Math" panose="02040503050406030204" pitchFamily="18" charset="0"/>
                          </a:rPr>
                          <m:t>= </m:t>
                        </m:r>
                        <m:r>
                          <a:rPr lang="fr-CA" b="0" i="1" smtClean="0">
                            <a:latin typeface="Cambria Math" panose="02040503050406030204" pitchFamily="18" charset="0"/>
                          </a:rPr>
                          <m:t>𝐶</m:t>
                        </m:r>
                      </m:e>
                      <m:sub>
                        <m:r>
                          <a:rPr lang="fr-CA" b="0" i="1" smtClean="0">
                            <a:latin typeface="Cambria Math" panose="02040503050406030204" pitchFamily="18" charset="0"/>
                          </a:rPr>
                          <m:t>𝑀𝑁𝑃</m:t>
                        </m:r>
                      </m:sub>
                    </m:sSub>
                    <m:d>
                      <m:dPr>
                        <m:ctrlPr>
                          <a:rPr lang="fr-CA" b="0" i="1" smtClean="0">
                            <a:latin typeface="Cambria Math" panose="02040503050406030204" pitchFamily="18" charset="0"/>
                          </a:rPr>
                        </m:ctrlPr>
                      </m:dPr>
                      <m:e>
                        <m:r>
                          <a:rPr lang="fr-CA" b="0" i="1" smtClean="0">
                            <a:latin typeface="Cambria Math" panose="02040503050406030204" pitchFamily="18" charset="0"/>
                          </a:rPr>
                          <m:t>𝑅</m:t>
                        </m:r>
                        <m:r>
                          <a:rPr lang="fr-CA" b="0" i="1" smtClean="0">
                            <a:latin typeface="Cambria Math" panose="02040503050406030204" pitchFamily="18" charset="0"/>
                          </a:rPr>
                          <m:t>,</m:t>
                        </m:r>
                        <m:r>
                          <a:rPr lang="fr-CA" b="0" i="1" smtClean="0">
                            <a:latin typeface="Cambria Math" panose="02040503050406030204" pitchFamily="18" charset="0"/>
                          </a:rPr>
                          <m:t>𝑡</m:t>
                        </m:r>
                      </m:e>
                    </m:d>
                  </m:oMath>
                </a14:m>
                <a:endParaRPr lang="fr-FR"/>
              </a:p>
            </p:txBody>
          </p:sp>
        </mc:Choice>
        <mc:Fallback>
          <p:sp>
            <p:nvSpPr>
              <p:cNvPr id="5" name="TextBox 1">
                <a:extLst>
                  <a:ext uri="{FF2B5EF4-FFF2-40B4-BE49-F238E27FC236}">
                    <a16:creationId xmlns:a16="http://schemas.microsoft.com/office/drawing/2014/main" id="{74D4EA7E-2BA1-891F-79D3-C28AC52D95F8}"/>
                  </a:ext>
                </a:extLst>
              </p:cNvPr>
              <p:cNvSpPr txBox="1">
                <a:spLocks noRot="1" noChangeAspect="1" noMove="1" noResize="1" noEditPoints="1" noAdjustHandles="1" noChangeArrowheads="1" noChangeShapeType="1" noTextEdit="1"/>
              </p:cNvSpPr>
              <p:nvPr/>
            </p:nvSpPr>
            <p:spPr>
              <a:xfrm>
                <a:off x="80238" y="4652477"/>
                <a:ext cx="11689181" cy="2150973"/>
              </a:xfrm>
              <a:prstGeom prst="rect">
                <a:avLst/>
              </a:prstGeom>
              <a:blipFill>
                <a:blip r:embed="rId2"/>
                <a:stretch>
                  <a:fillRect l="-313" b="-3399"/>
                </a:stretch>
              </a:blipFill>
            </p:spPr>
            <p:txBody>
              <a:bodyPr/>
              <a:lstStyle/>
              <a:p>
                <a:r>
                  <a:rPr lang="fr-FR">
                    <a:noFill/>
                  </a:rPr>
                  <a:t> </a:t>
                </a:r>
              </a:p>
            </p:txBody>
          </p:sp>
        </mc:Fallback>
      </mc:AlternateContent>
    </p:spTree>
    <p:extLst>
      <p:ext uri="{BB962C8B-B14F-4D97-AF65-F5344CB8AC3E}">
        <p14:creationId xmlns:p14="http://schemas.microsoft.com/office/powerpoint/2010/main" val="2240517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4338DD-CDA7-3915-4B8F-9B720C20CFF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16DAC25-6DFF-1065-84E6-F7B3AEEDF025}"/>
              </a:ext>
            </a:extLst>
          </p:cNvPr>
          <p:cNvSpPr txBox="1"/>
          <p:nvPr/>
        </p:nvSpPr>
        <p:spPr>
          <a:xfrm>
            <a:off x="298282" y="762720"/>
            <a:ext cx="9875528" cy="468590"/>
          </a:xfrm>
          <a:prstGeom prst="rect">
            <a:avLst/>
          </a:prstGeom>
          <a:noFill/>
        </p:spPr>
        <p:txBody>
          <a:bodyPr wrap="square">
            <a:spAutoFit/>
          </a:bodyPr>
          <a:lstStyle/>
          <a:p>
            <a:pPr>
              <a:lnSpc>
                <a:spcPct val="150000"/>
              </a:lnSpc>
            </a:pPr>
            <a:r>
              <a:rPr lang="fr-FR"/>
              <a:t>Annexe Question A : Particularités de l’implémentation</a:t>
            </a:r>
          </a:p>
        </p:txBody>
      </p:sp>
      <p:cxnSp>
        <p:nvCxnSpPr>
          <p:cNvPr id="6" name="Straight Connector 5">
            <a:extLst>
              <a:ext uri="{FF2B5EF4-FFF2-40B4-BE49-F238E27FC236}">
                <a16:creationId xmlns:a16="http://schemas.microsoft.com/office/drawing/2014/main" id="{2A6B5C5E-7EA5-A546-0770-C833691E2DD2}"/>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
        <p:nvSpPr>
          <p:cNvPr id="5" name="ZoneTexte 4">
            <a:extLst>
              <a:ext uri="{FF2B5EF4-FFF2-40B4-BE49-F238E27FC236}">
                <a16:creationId xmlns:a16="http://schemas.microsoft.com/office/drawing/2014/main" id="{F6C8268F-36BD-9AE6-A143-D74D34E26D30}"/>
              </a:ext>
            </a:extLst>
          </p:cNvPr>
          <p:cNvSpPr txBox="1"/>
          <p:nvPr/>
        </p:nvSpPr>
        <p:spPr>
          <a:xfrm>
            <a:off x="298282" y="1646808"/>
            <a:ext cx="11436518" cy="4616648"/>
          </a:xfrm>
          <a:prstGeom prst="rect">
            <a:avLst/>
          </a:prstGeom>
          <a:noFill/>
        </p:spPr>
        <p:txBody>
          <a:bodyPr wrap="square">
            <a:spAutoFit/>
          </a:bodyPr>
          <a:lstStyle/>
          <a:p>
            <a:r>
              <a:rPr lang="fr-FR" sz="1400" b="1"/>
              <a:t>Observation</a:t>
            </a:r>
            <a:r>
              <a:rPr lang="fr-FR" sz="1400"/>
              <a:t>: Les ordres de convergence observés en commençant à t=0 ne correspondent pas aux valeurs attendues. Cela pourrait provenir d’une discrétisation trop grossière, mais le temps de calcul devient trop long pour une utilisation réaliste si le maillage est raffiné d’avantage en conservant une variation dans le temps suffisante.</a:t>
            </a:r>
          </a:p>
          <a:p>
            <a:endParaRPr lang="fr-FR" sz="1400" b="1"/>
          </a:p>
          <a:p>
            <a:r>
              <a:rPr lang="fr-FR" sz="1400" b="1"/>
              <a:t>Hypothèse</a:t>
            </a:r>
            <a:r>
              <a:rPr lang="fr-FR" sz="1400"/>
              <a:t>: Le cas étudié est particulier parce qu’il présente un gradient important en espace dans une zone réduite près de la condition limite de Dirichlet au début de la simulation. Cela est causé par l’initialisation à une valeur nulle sur tout le domaine avec l’application d’une condition de Dirichlet. L’utilisation d’un maillage uniforme est peu adaptée à ce type de comportement puisqu’un raffinement est moins utile dans la région éloignée de la zone à gradient élevé, ce qui mène au requis d’avoir un maillage très raffiné pour diminuer l’erreur dans la zone d’intérêt. De plus, le code n’a pas été créé en priorisant la minimisation du temps de calcul, y compris dans le choix du langage de programmation. Cela fait en sorte que pour atteindre un état dans lequel le gradient important n’est plus un problème (plus près de la solution stationnaire) avec une précision temporelle suffisante pour ne pas dominer l’erreur, le grand nombre d’itérations requises devient un facteur limitant.</a:t>
            </a:r>
          </a:p>
          <a:p>
            <a:endParaRPr lang="fr-FR" sz="1400"/>
          </a:p>
          <a:p>
            <a:r>
              <a:rPr lang="fr-FR" sz="1400" b="1"/>
              <a:t>Pour résoudre ce problèm</a:t>
            </a:r>
            <a:r>
              <a:rPr lang="fr-FR" sz="1400"/>
              <a:t>e: Pour l’étude de convergence en espace, l’entièreté du problème n’est pas considérée lors du calcul de l’erreur. Une simulation jusqu’à un certain temps est réalisée et seulement les derniers 10% sont modélisé avec une </a:t>
            </a:r>
            <a:r>
              <a:rPr lang="fr-FR" sz="1400" err="1"/>
              <a:t>spline</a:t>
            </a:r>
            <a:r>
              <a:rPr lang="fr-FR" sz="1400"/>
              <a:t> et utilisé comme comparatif pour l’étude de convergence. Les simulations sont réalisées en initialisant la solution à la première valeur de la </a:t>
            </a:r>
            <a:r>
              <a:rPr lang="fr-FR" sz="1400" err="1"/>
              <a:t>spline</a:t>
            </a:r>
            <a:r>
              <a:rPr lang="fr-FR" sz="1400"/>
              <a:t>. Cela permet de considérer une évolution temporelle en limitant le raffinement de maillage nécessaire en conservant une distribution uniforme. De plus, le </a:t>
            </a:r>
            <a:r>
              <a:rPr lang="fr-FR" sz="1400" err="1"/>
              <a:t>spline</a:t>
            </a:r>
            <a:r>
              <a:rPr lang="fr-FR" sz="1400"/>
              <a:t> n’est pas généré à partir de la solution la plus raffinée. Une solution intermédiaire est plutôt choisie pour servir de base au </a:t>
            </a:r>
            <a:r>
              <a:rPr lang="fr-FR" sz="1400" err="1"/>
              <a:t>spline</a:t>
            </a:r>
            <a:r>
              <a:rPr lang="fr-FR" sz="1400"/>
              <a:t> ce qui réduit le temps de calcul nécessaire. Cela n’impact pas l’exactitude des résultats puisque la </a:t>
            </a:r>
            <a:r>
              <a:rPr lang="fr-FR" sz="1400" err="1"/>
              <a:t>spline</a:t>
            </a:r>
            <a:r>
              <a:rPr lang="fr-FR" sz="1400"/>
              <a:t> possède quand même une expression analytique mais rend la </a:t>
            </a:r>
            <a:r>
              <a:rPr lang="fr-FR" sz="1400" err="1"/>
              <a:t>spline</a:t>
            </a:r>
            <a:r>
              <a:rPr lang="fr-FR" sz="1400"/>
              <a:t> moins proche d’une solution exacte du problème original.</a:t>
            </a:r>
            <a:endParaRPr lang="fr-CA" sz="1400"/>
          </a:p>
        </p:txBody>
      </p:sp>
    </p:spTree>
    <p:extLst>
      <p:ext uri="{BB962C8B-B14F-4D97-AF65-F5344CB8AC3E}">
        <p14:creationId xmlns:p14="http://schemas.microsoft.com/office/powerpoint/2010/main" val="460272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846EEC-7818-896A-62B4-D2D10E2B658D}"/>
            </a:ext>
          </a:extLst>
        </p:cNvPr>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6B0A4394-F1E6-F3C0-05CD-AE66F389B562}"/>
                  </a:ext>
                </a:extLst>
              </p:cNvPr>
              <p:cNvSpPr txBox="1"/>
              <p:nvPr/>
            </p:nvSpPr>
            <p:spPr>
              <a:xfrm>
                <a:off x="80238" y="933108"/>
                <a:ext cx="11844029" cy="559819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fr-FR" sz="1400"/>
                  <a:t>Étapes de l’analyse de convergence :</a:t>
                </a:r>
              </a:p>
              <a:p>
                <a:pPr marL="285750" indent="-285750" algn="just">
                  <a:lnSpc>
                    <a:spcPct val="150000"/>
                  </a:lnSpc>
                  <a:buFont typeface="Poppins Light" panose="00000400000000000000" pitchFamily="2" charset="0"/>
                  <a:buChar char="–"/>
                </a:pPr>
                <a:r>
                  <a:rPr lang="fr-FR" sz="1400"/>
                  <a:t>Pour l’étude de la convergence du pas d’espace, fixer le pas de temps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𝑡</m:t>
                    </m:r>
                    <m:r>
                      <a:rPr lang="en-CA" sz="1400" b="0" i="1" smtClean="0">
                        <a:latin typeface="Cambria Math" panose="02040503050406030204" pitchFamily="18" charset="0"/>
                      </a:rPr>
                      <m:t>=40</m:t>
                    </m:r>
                    <m:r>
                      <a:rPr lang="en-CA" sz="1400" b="0" i="1" smtClean="0">
                        <a:latin typeface="Cambria Math" panose="02040503050406030204" pitchFamily="18" charset="0"/>
                      </a:rPr>
                      <m:t>𝑠</m:t>
                    </m:r>
                  </m:oMath>
                </a14:m>
                <a:r>
                  <a:rPr lang="fr-FR" sz="1400"/>
                  <a:t>. </a:t>
                </a:r>
                <a:r>
                  <a:rPr lang="en-CA" sz="1400" err="1"/>
                  <a:t>Generer</a:t>
                </a:r>
                <a:r>
                  <a:rPr lang="en-CA" sz="1400"/>
                  <a:t> </a:t>
                </a:r>
                <a:r>
                  <a:rPr lang="en-CA" sz="1400" err="1"/>
                  <a:t>plusieurs</a:t>
                </a:r>
                <a:r>
                  <a:rPr lang="en-CA" sz="1400"/>
                  <a:t> pas </a:t>
                </a:r>
                <a:r>
                  <a:rPr lang="en-CA" sz="1400" err="1"/>
                  <a:t>d’espace</a:t>
                </a:r>
                <a:r>
                  <a:rPr lang="en-CA" sz="1400"/>
                  <a:t>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𝑟</m:t>
                    </m:r>
                  </m:oMath>
                </a14:m>
                <a:r>
                  <a:rPr lang="fr-FR" sz="1400"/>
                  <a:t>. </a:t>
                </a:r>
                <a:br>
                  <a:rPr lang="fr-FR" sz="1400"/>
                </a:br>
                <a14:m>
                  <m:oMath xmlns:m="http://schemas.openxmlformats.org/officeDocument/2006/math">
                    <m:r>
                      <m:rPr>
                        <m:sty m:val="p"/>
                      </m:rPr>
                      <a:rPr lang="en-CA" sz="1400" b="0" i="0" smtClean="0">
                        <a:latin typeface="Cambria Math" panose="02040503050406030204" pitchFamily="18" charset="0"/>
                      </a:rPr>
                      <m:t>Δ</m:t>
                    </m:r>
                    <m:r>
                      <a:rPr lang="en-CA" sz="1400" i="1">
                        <a:latin typeface="Cambria Math" panose="02040503050406030204" pitchFamily="18" charset="0"/>
                      </a:rPr>
                      <m:t>𝑟</m:t>
                    </m:r>
                    <m:r>
                      <a:rPr lang="fr-CA" sz="1400" b="0" i="1" smtClean="0">
                        <a:latin typeface="Cambria Math" panose="02040503050406030204" pitchFamily="18" charset="0"/>
                      </a:rPr>
                      <m:t>=</m:t>
                    </m:r>
                  </m:oMath>
                </a14:m>
                <a:r>
                  <a:rPr lang="fr-FR" sz="1400"/>
                  <a:t>[7.8247e-04 ; 3.9093e-04 ; 1.9539e-04 ; 9.7675e-05]</a:t>
                </a:r>
              </a:p>
              <a:p>
                <a:pPr marL="285750" indent="-285750" algn="just">
                  <a:lnSpc>
                    <a:spcPct val="150000"/>
                  </a:lnSpc>
                  <a:buFont typeface="Poppins Light" panose="00000400000000000000" pitchFamily="2" charset="0"/>
                  <a:buChar char="–"/>
                </a:pPr>
                <a:r>
                  <a:rPr lang="fr-FR" sz="1400"/>
                  <a:t>Pour l ’étude de la convergence du pas de temps, fixer le pas d’espace </a:t>
                </a:r>
                <a14:m>
                  <m:oMath xmlns:m="http://schemas.openxmlformats.org/officeDocument/2006/math">
                    <m:r>
                      <m:rPr>
                        <m:sty m:val="p"/>
                      </m:rPr>
                      <a:rPr lang="en-CA" sz="1400" b="0" i="0" smtClean="0">
                        <a:latin typeface="Cambria Math" panose="02040503050406030204" pitchFamily="18" charset="0"/>
                      </a:rPr>
                      <m:t>Δ</m:t>
                    </m:r>
                    <m:r>
                      <a:rPr lang="en-CA" sz="1400" i="1">
                        <a:latin typeface="Cambria Math" panose="02040503050406030204" pitchFamily="18" charset="0"/>
                      </a:rPr>
                      <m:t>𝑟</m:t>
                    </m:r>
                    <m:r>
                      <a:rPr lang="en-CA" sz="1400" i="1">
                        <a:latin typeface="Cambria Math" panose="02040503050406030204" pitchFamily="18" charset="0"/>
                      </a:rPr>
                      <m:t>=0.00039093</m:t>
                    </m:r>
                  </m:oMath>
                </a14:m>
                <a:r>
                  <a:rPr lang="fr-FR" sz="1400"/>
                  <a:t>. Générer plusieurs pas de temps </a:t>
                </a:r>
              </a:p>
              <a:p>
                <a:pPr algn="just">
                  <a:lnSpc>
                    <a:spcPct val="150000"/>
                  </a:lnSpc>
                </a:pP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𝑡</m:t>
                    </m:r>
                    <m:r>
                      <a:rPr lang="en-CA" sz="1400" b="0" i="1" smtClean="0">
                        <a:latin typeface="Cambria Math" panose="02040503050406030204" pitchFamily="18" charset="0"/>
                      </a:rPr>
                      <m:t>=</m:t>
                    </m:r>
                  </m:oMath>
                </a14:m>
                <a:r>
                  <a:rPr lang="fr-FR" sz="1400"/>
                  <a:t>[12720509.31677019 ; 6380068.53582554 ; 3195010.92043682 ; 1598752.53708041 ; 799688.40296759]</a:t>
                </a:r>
              </a:p>
              <a:p>
                <a:pPr marL="285750" indent="-285750" algn="just">
                  <a:lnSpc>
                    <a:spcPct val="150000"/>
                  </a:lnSpc>
                  <a:buFont typeface="Poppins Light" panose="00000400000000000000" pitchFamily="2" charset="0"/>
                  <a:buChar char="–"/>
                </a:pPr>
                <a:r>
                  <a:rPr lang="fr-FR" sz="1400"/>
                  <a:t>Pour chaque combinaisons (</a:t>
                </a:r>
                <a14:m>
                  <m:oMath xmlns:m="http://schemas.openxmlformats.org/officeDocument/2006/math">
                    <m:r>
                      <m:rPr>
                        <m:sty m:val="p"/>
                      </m:rPr>
                      <a:rPr lang="en-CA" sz="1400" b="0" i="0" smtClean="0">
                        <a:latin typeface="Cambria Math" panose="02040503050406030204" pitchFamily="18" charset="0"/>
                      </a:rPr>
                      <m:t>Δ</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𝑟</m:t>
                        </m:r>
                      </m:e>
                      <m:sub>
                        <m:r>
                          <a:rPr lang="en-CA" sz="1400" b="0" i="1" smtClean="0">
                            <a:latin typeface="Cambria Math" panose="02040503050406030204" pitchFamily="18" charset="0"/>
                          </a:rPr>
                          <m:t>𝑖</m:t>
                        </m:r>
                      </m:sub>
                    </m:sSub>
                    <m:r>
                      <a:rPr lang="en-CA" sz="1400" b="0" i="1" smtClean="0">
                        <a:latin typeface="Cambria Math" panose="02040503050406030204" pitchFamily="18" charset="0"/>
                      </a:rPr>
                      <m:t>, </m:t>
                    </m:r>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𝑡</m:t>
                    </m:r>
                    <m:r>
                      <a:rPr lang="en-CA" sz="1400" b="0" i="1" smtClean="0">
                        <a:latin typeface="Cambria Math" panose="02040503050406030204" pitchFamily="18" charset="0"/>
                      </a:rPr>
                      <m:t>)</m:t>
                    </m:r>
                  </m:oMath>
                </a14:m>
                <a:r>
                  <a:rPr lang="fr-FR" sz="1400"/>
                  <a:t> pour la convergence en espace ou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𝑟</m:t>
                    </m:r>
                    <m:r>
                      <a:rPr lang="en-CA" sz="1400" b="0" i="1" smtClean="0">
                        <a:latin typeface="Cambria Math" panose="02040503050406030204" pitchFamily="18" charset="0"/>
                      </a:rPr>
                      <m:t>, </m:t>
                    </m:r>
                    <m:r>
                      <m:rPr>
                        <m:sty m:val="p"/>
                      </m:rPr>
                      <a:rPr lang="en-CA" sz="1400" b="0" i="0" smtClean="0">
                        <a:latin typeface="Cambria Math" panose="02040503050406030204" pitchFamily="18" charset="0"/>
                      </a:rPr>
                      <m:t>Δ</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𝑡</m:t>
                        </m:r>
                      </m:e>
                      <m:sub>
                        <m:r>
                          <a:rPr lang="en-CA" sz="1400" b="0" i="1" smtClean="0">
                            <a:latin typeface="Cambria Math" panose="02040503050406030204" pitchFamily="18" charset="0"/>
                          </a:rPr>
                          <m:t>𝑖</m:t>
                        </m:r>
                      </m:sub>
                    </m:sSub>
                  </m:oMath>
                </a14:m>
                <a:r>
                  <a:rPr lang="fr-FR" sz="1400"/>
                  <a:t>) pour la convergence en temps, calculer les solutions numériques avec le code et exacte avec la </a:t>
                </a:r>
                <a:r>
                  <a:rPr lang="fr-FR" sz="1400" err="1"/>
                  <a:t>spline</a:t>
                </a:r>
                <a:r>
                  <a:rPr lang="fr-FR" sz="1400"/>
                  <a:t> et conserver les solutions en espace à chaque instant t de la simulation</a:t>
                </a:r>
              </a:p>
              <a:p>
                <a:pPr marL="285750" indent="-285750" algn="just">
                  <a:lnSpc>
                    <a:spcPct val="150000"/>
                  </a:lnSpc>
                  <a:buFont typeface="Poppins Light" panose="00000400000000000000" pitchFamily="2" charset="0"/>
                  <a:buChar char="–"/>
                </a:pPr>
                <a:r>
                  <a:rPr lang="fr-FR" sz="1400"/>
                  <a:t>Calculer les normes des erreurs </a:t>
                </a:r>
                <a14:m>
                  <m:oMath xmlns:m="http://schemas.openxmlformats.org/officeDocument/2006/math">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𝐿</m:t>
                        </m:r>
                      </m:e>
                      <m:sub>
                        <m:r>
                          <a:rPr lang="en-CA" sz="1400" b="0" i="1" smtClean="0">
                            <a:latin typeface="Cambria Math" panose="02040503050406030204" pitchFamily="18" charset="0"/>
                          </a:rPr>
                          <m:t>1</m:t>
                        </m:r>
                      </m:sub>
                    </m:sSub>
                    <m:r>
                      <a:rPr lang="en-CA" sz="1400" b="0" i="1" smtClean="0">
                        <a:latin typeface="Cambria Math" panose="02040503050406030204" pitchFamily="18" charset="0"/>
                      </a:rPr>
                      <m:t>, </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𝐿</m:t>
                        </m:r>
                      </m:e>
                      <m:sub>
                        <m:r>
                          <a:rPr lang="en-CA" sz="1400" b="0" i="1" smtClean="0">
                            <a:latin typeface="Cambria Math" panose="02040503050406030204" pitchFamily="18" charset="0"/>
                          </a:rPr>
                          <m:t>2</m:t>
                        </m:r>
                      </m:sub>
                    </m:sSub>
                    <m:r>
                      <a:rPr lang="en-CA" sz="1400" b="0" i="1" smtClean="0">
                        <a:latin typeface="Cambria Math" panose="02040503050406030204" pitchFamily="18" charset="0"/>
                      </a:rPr>
                      <m:t> </m:t>
                    </m:r>
                    <m:r>
                      <a:rPr lang="en-CA" sz="1400" b="0" i="1" smtClean="0">
                        <a:latin typeface="Cambria Math" panose="02040503050406030204" pitchFamily="18" charset="0"/>
                      </a:rPr>
                      <m:t>𝑒𝑡</m:t>
                    </m:r>
                    <m:r>
                      <a:rPr lang="en-CA" sz="1400" b="0" i="1" smtClean="0">
                        <a:latin typeface="Cambria Math" panose="02040503050406030204" pitchFamily="18" charset="0"/>
                      </a:rPr>
                      <m:t> </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𝐿</m:t>
                        </m:r>
                      </m:e>
                      <m:sub>
                        <m:r>
                          <a:rPr lang="en-CA" sz="1400" b="0" i="1" smtClean="0">
                            <a:latin typeface="Cambria Math" panose="02040503050406030204" pitchFamily="18" charset="0"/>
                          </a:rPr>
                          <m:t>∞</m:t>
                        </m:r>
                      </m:sub>
                    </m:sSub>
                  </m:oMath>
                </a14:m>
                <a:r>
                  <a:rPr lang="fr-FR" sz="1400"/>
                  <a:t>en faisant une moyenne de </a:t>
                </a:r>
                <a14:m>
                  <m:oMath xmlns:m="http://schemas.openxmlformats.org/officeDocument/2006/math">
                    <m:r>
                      <a:rPr lang="en-CA" sz="1400" b="0" i="1" smtClean="0">
                        <a:latin typeface="Cambria Math" panose="02040503050406030204" pitchFamily="18" charset="0"/>
                      </a:rPr>
                      <m:t>|</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𝑢</m:t>
                        </m:r>
                      </m:e>
                      <m:sub>
                        <m:r>
                          <a:rPr lang="en-CA" sz="1400" b="0" i="1" smtClean="0">
                            <a:latin typeface="Cambria Math" panose="02040503050406030204" pitchFamily="18" charset="0"/>
                          </a:rPr>
                          <m:t>𝑒𝑥𝑎𝑐𝑡</m:t>
                        </m:r>
                      </m:sub>
                    </m:sSub>
                    <m:r>
                      <a:rPr lang="en-CA" sz="1400" b="0" i="1" smtClean="0">
                        <a:latin typeface="Cambria Math" panose="02040503050406030204" pitchFamily="18" charset="0"/>
                      </a:rPr>
                      <m:t>−</m:t>
                    </m:r>
                    <m:sSub>
                      <m:sSubPr>
                        <m:ctrlPr>
                          <a:rPr lang="en-CA" sz="1400" b="0" i="1" smtClean="0">
                            <a:latin typeface="Cambria Math" panose="02040503050406030204" pitchFamily="18" charset="0"/>
                          </a:rPr>
                        </m:ctrlPr>
                      </m:sSubPr>
                      <m:e>
                        <m:r>
                          <a:rPr lang="en-CA" sz="1400" b="0" i="1" smtClean="0">
                            <a:latin typeface="Cambria Math" panose="02040503050406030204" pitchFamily="18" charset="0"/>
                          </a:rPr>
                          <m:t>𝑢</m:t>
                        </m:r>
                      </m:e>
                      <m:sub>
                        <m:r>
                          <a:rPr lang="en-CA" sz="1400" b="0" i="1" smtClean="0">
                            <a:latin typeface="Cambria Math" panose="02040503050406030204" pitchFamily="18" charset="0"/>
                          </a:rPr>
                          <m:t>𝑛𝑢𝑚𝑒𝑟𝑖𝑞𝑢𝑒</m:t>
                        </m:r>
                      </m:sub>
                    </m:sSub>
                    <m:r>
                      <a:rPr lang="en-CA" sz="1400" b="0" i="1" smtClean="0">
                        <a:latin typeface="Cambria Math" panose="02040503050406030204" pitchFamily="18" charset="0"/>
                      </a:rPr>
                      <m:t>|</m:t>
                    </m:r>
                  </m:oMath>
                </a14:m>
                <a:r>
                  <a:rPr lang="fr-FR" sz="1400"/>
                  <a:t> en tout point du temps et de l’espace</a:t>
                </a:r>
              </a:p>
              <a:p>
                <a:pPr marL="285750" indent="-285750" algn="just">
                  <a:lnSpc>
                    <a:spcPct val="150000"/>
                  </a:lnSpc>
                  <a:buFont typeface="Poppins Light" panose="00000400000000000000" pitchFamily="2" charset="0"/>
                  <a:buChar char="–"/>
                </a:pPr>
                <a:r>
                  <a:rPr lang="fr-FR" sz="1400"/>
                  <a:t>Faire une régression en loi de puissance afin de trouver la relation </a:t>
                </a:r>
                <a14:m>
                  <m:oMath xmlns:m="http://schemas.openxmlformats.org/officeDocument/2006/math">
                    <m:r>
                      <a:rPr lang="en-CA" sz="1400" b="0" i="1" smtClean="0">
                        <a:latin typeface="Cambria Math" panose="02040503050406030204" pitchFamily="18" charset="0"/>
                      </a:rPr>
                      <m:t>𝐿</m:t>
                    </m:r>
                    <m:r>
                      <a:rPr lang="en-CA" sz="1400" b="0" i="1" smtClean="0">
                        <a:latin typeface="Cambria Math" panose="02040503050406030204" pitchFamily="18" charset="0"/>
                      </a:rPr>
                      <m:t>=</m:t>
                    </m:r>
                    <m:r>
                      <a:rPr lang="en-CA" sz="1400" b="0" i="1" smtClean="0">
                        <a:latin typeface="Cambria Math" panose="02040503050406030204" pitchFamily="18" charset="0"/>
                      </a:rPr>
                      <m:t>𝑔</m:t>
                    </m:r>
                    <m:r>
                      <a:rPr lang="en-CA" sz="1400" b="0" i="1" smtClean="0">
                        <a:latin typeface="Cambria Math" panose="02040503050406030204" pitchFamily="18" charset="0"/>
                      </a:rPr>
                      <m:t> </m:t>
                    </m:r>
                    <m:r>
                      <m:rPr>
                        <m:sty m:val="p"/>
                      </m:rPr>
                      <a:rPr lang="en-CA" sz="1400" b="0" i="0" smtClean="0">
                        <a:latin typeface="Cambria Math" panose="02040503050406030204" pitchFamily="18" charset="0"/>
                      </a:rPr>
                      <m:t>Δ</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𝑟</m:t>
                        </m:r>
                      </m:e>
                      <m:sup>
                        <m:acc>
                          <m:accPr>
                            <m:chr m:val="̂"/>
                            <m:ctrlPr>
                              <a:rPr lang="en-CA" sz="1400" b="0" i="1" smtClean="0">
                                <a:latin typeface="Cambria Math" panose="02040503050406030204" pitchFamily="18" charset="0"/>
                              </a:rPr>
                            </m:ctrlPr>
                          </m:accPr>
                          <m:e>
                            <m:r>
                              <a:rPr lang="en-CA" sz="1400" b="0" i="1" smtClean="0">
                                <a:latin typeface="Cambria Math" panose="02040503050406030204" pitchFamily="18" charset="0"/>
                              </a:rPr>
                              <m:t>𝑝</m:t>
                            </m:r>
                          </m:e>
                        </m:acc>
                      </m:sup>
                    </m:sSup>
                  </m:oMath>
                </a14:m>
                <a:r>
                  <a:rPr lang="fr-FR" sz="1400"/>
                  <a:t> ou </a:t>
                </a:r>
                <a14:m>
                  <m:oMath xmlns:m="http://schemas.openxmlformats.org/officeDocument/2006/math">
                    <m:r>
                      <a:rPr lang="en-CA" sz="1400" i="1">
                        <a:latin typeface="Cambria Math" panose="02040503050406030204" pitchFamily="18" charset="0"/>
                      </a:rPr>
                      <m:t>𝐿</m:t>
                    </m:r>
                    <m:r>
                      <a:rPr lang="en-CA" sz="1400" i="1">
                        <a:latin typeface="Cambria Math" panose="02040503050406030204" pitchFamily="18" charset="0"/>
                      </a:rPr>
                      <m:t>=</m:t>
                    </m:r>
                    <m:r>
                      <a:rPr lang="en-CA" sz="1400" i="1">
                        <a:latin typeface="Cambria Math" panose="02040503050406030204" pitchFamily="18" charset="0"/>
                      </a:rPr>
                      <m:t>𝑔</m:t>
                    </m:r>
                    <m:r>
                      <a:rPr lang="en-CA" sz="1400" i="1">
                        <a:latin typeface="Cambria Math" panose="02040503050406030204" pitchFamily="18" charset="0"/>
                      </a:rPr>
                      <m:t> </m:t>
                    </m:r>
                    <m:r>
                      <m:rPr>
                        <m:sty m:val="p"/>
                      </m:rPr>
                      <a:rPr lang="en-CA" sz="1400">
                        <a:latin typeface="Cambria Math" panose="02040503050406030204" pitchFamily="18" charset="0"/>
                      </a:rPr>
                      <m:t>Δ</m:t>
                    </m:r>
                    <m:sSup>
                      <m:sSupPr>
                        <m:ctrlPr>
                          <a:rPr lang="en-CA" sz="1400" i="1">
                            <a:latin typeface="Cambria Math" panose="02040503050406030204" pitchFamily="18" charset="0"/>
                          </a:rPr>
                        </m:ctrlPr>
                      </m:sSupPr>
                      <m:e>
                        <m:r>
                          <a:rPr lang="en-CA" sz="1400" b="0" i="1" smtClean="0">
                            <a:latin typeface="Cambria Math" panose="02040503050406030204" pitchFamily="18" charset="0"/>
                          </a:rPr>
                          <m:t>𝑡</m:t>
                        </m:r>
                      </m:e>
                      <m:sup>
                        <m:acc>
                          <m:accPr>
                            <m:chr m:val="̂"/>
                            <m:ctrlPr>
                              <a:rPr lang="en-CA" sz="1400" i="1">
                                <a:latin typeface="Cambria Math" panose="02040503050406030204" pitchFamily="18" charset="0"/>
                              </a:rPr>
                            </m:ctrlPr>
                          </m:accPr>
                          <m:e>
                            <m:r>
                              <a:rPr lang="en-CA" sz="1400" i="1">
                                <a:latin typeface="Cambria Math" panose="02040503050406030204" pitchFamily="18" charset="0"/>
                              </a:rPr>
                              <m:t>𝑝</m:t>
                            </m:r>
                          </m:e>
                        </m:acc>
                      </m:sup>
                    </m:sSup>
                  </m:oMath>
                </a14:m>
                <a:r>
                  <a:rPr lang="fr-FR" sz="1400"/>
                  <a:t> </a:t>
                </a:r>
              </a:p>
              <a:p>
                <a:pPr marL="285750" indent="-285750" algn="just">
                  <a:lnSpc>
                    <a:spcPct val="150000"/>
                  </a:lnSpc>
                  <a:buFont typeface="Arial" panose="020B0604020202020204" pitchFamily="34" charset="0"/>
                  <a:buChar char="•"/>
                </a:pPr>
                <a:endParaRPr lang="fr-FR" sz="1400" kern="1200">
                  <a:solidFill>
                    <a:srgbClr val="000000"/>
                  </a:solidFill>
                  <a:effectLst/>
                  <a:latin typeface="Poppins Light" panose="00000400000000000000" pitchFamily="2" charset="0"/>
                  <a:ea typeface="Arial Unicode MS"/>
                  <a:cs typeface="+mn-cs"/>
                </a:endParaRPr>
              </a:p>
              <a:p>
                <a:pPr marL="285750" indent="-285750" algn="just">
                  <a:lnSpc>
                    <a:spcPct val="150000"/>
                  </a:lnSpc>
                  <a:buFont typeface="Arial" panose="020B0604020202020204" pitchFamily="34" charset="0"/>
                  <a:buChar char="•"/>
                </a:pPr>
                <a:r>
                  <a:rPr lang="fr-FR" sz="1400" kern="1200">
                    <a:solidFill>
                      <a:srgbClr val="000000"/>
                    </a:solidFill>
                    <a:effectLst/>
                    <a:latin typeface="Poppins Light" panose="00000400000000000000" pitchFamily="2" charset="0"/>
                    <a:ea typeface="Arial Unicode MS"/>
                    <a:cs typeface="+mn-cs"/>
                  </a:rPr>
                  <a:t>Discussion des résultats :</a:t>
                </a:r>
              </a:p>
              <a:p>
                <a:pPr marL="285750" indent="-285750" algn="just">
                  <a:lnSpc>
                    <a:spcPct val="150000"/>
                  </a:lnSpc>
                  <a:buFont typeface="Poppins Light" panose="00000400000000000000" pitchFamily="2" charset="0"/>
                  <a:buChar char="–"/>
                </a:pPr>
                <a:r>
                  <a:rPr lang="fr-FR" sz="1400">
                    <a:solidFill>
                      <a:srgbClr val="000000"/>
                    </a:solidFill>
                    <a:effectLst/>
                    <a:latin typeface="Poppins Light" panose="00000400000000000000" pitchFamily="2" charset="0"/>
                  </a:rPr>
                  <a:t>La </a:t>
                </a:r>
                <a:r>
                  <a:rPr lang="fr-FR" sz="1400">
                    <a:solidFill>
                      <a:srgbClr val="000000"/>
                    </a:solidFill>
                    <a:latin typeface="Poppins Light" panose="00000400000000000000" pitchFamily="2" charset="0"/>
                  </a:rPr>
                  <a:t>méthode MNP implique de l’interpolation avec une </a:t>
                </a:r>
                <a:r>
                  <a:rPr lang="fr-FR" sz="1400" err="1">
                    <a:solidFill>
                      <a:srgbClr val="000000"/>
                    </a:solidFill>
                    <a:latin typeface="Poppins Light" panose="00000400000000000000" pitchFamily="2" charset="0"/>
                  </a:rPr>
                  <a:t>spline</a:t>
                </a:r>
                <a:r>
                  <a:rPr lang="fr-FR" sz="1400">
                    <a:solidFill>
                      <a:srgbClr val="000000"/>
                    </a:solidFill>
                    <a:latin typeface="Poppins Light" panose="00000400000000000000" pitchFamily="2" charset="0"/>
                  </a:rPr>
                  <a:t>, ce qui peut engendrer des difficultés particulières.</a:t>
                </a:r>
              </a:p>
              <a:p>
                <a:pPr marL="285750" indent="-285750" algn="just">
                  <a:lnSpc>
                    <a:spcPct val="150000"/>
                  </a:lnSpc>
                  <a:buFont typeface="Poppins Light" panose="00000400000000000000" pitchFamily="2" charset="0"/>
                  <a:buChar char="–"/>
                </a:pPr>
                <a:r>
                  <a:rPr lang="fr-FR" sz="1400">
                    <a:solidFill>
                      <a:srgbClr val="000000"/>
                    </a:solidFill>
                    <a:latin typeface="Poppins Light" panose="00000400000000000000" pitchFamily="2" charset="0"/>
                  </a:rPr>
                  <a:t>Pour l’étude de convergence en espace et en temps, les ordres numériques sont très proches des ordres théoriques, démontrant que la méthode peut être utilisée.</a:t>
                </a:r>
              </a:p>
              <a:p>
                <a:pPr algn="just">
                  <a:lnSpc>
                    <a:spcPct val="150000"/>
                  </a:lnSpc>
                </a:pPr>
                <a:endParaRPr lang="fr-FR" sz="1400"/>
              </a:p>
              <a:p>
                <a:pPr marL="285750" indent="-285750" algn="just">
                  <a:lnSpc>
                    <a:spcPct val="150000"/>
                  </a:lnSpc>
                  <a:buFont typeface="Poppins Light" panose="00000400000000000000" pitchFamily="2" charset="0"/>
                  <a:buChar char="–"/>
                </a:pPr>
                <a:endParaRPr lang="fr-FR" sz="1400"/>
              </a:p>
            </p:txBody>
          </p:sp>
        </mc:Choice>
        <mc:Fallback>
          <p:sp>
            <p:nvSpPr>
              <p:cNvPr id="2" name="TextBox 1">
                <a:extLst>
                  <a:ext uri="{FF2B5EF4-FFF2-40B4-BE49-F238E27FC236}">
                    <a16:creationId xmlns:a16="http://schemas.microsoft.com/office/drawing/2014/main" id="{6B0A4394-F1E6-F3C0-05CD-AE66F389B562}"/>
                  </a:ext>
                </a:extLst>
              </p:cNvPr>
              <p:cNvSpPr txBox="1">
                <a:spLocks noRot="1" noChangeAspect="1" noMove="1" noResize="1" noEditPoints="1" noAdjustHandles="1" noChangeArrowheads="1" noChangeShapeType="1" noTextEdit="1"/>
              </p:cNvSpPr>
              <p:nvPr/>
            </p:nvSpPr>
            <p:spPr>
              <a:xfrm>
                <a:off x="80238" y="933108"/>
                <a:ext cx="11844029" cy="5598199"/>
              </a:xfrm>
              <a:prstGeom prst="rect">
                <a:avLst/>
              </a:prstGeom>
              <a:blipFill>
                <a:blip r:embed="rId2"/>
                <a:stretch>
                  <a:fillRect l="-360" r="-154"/>
                </a:stretch>
              </a:blipFill>
            </p:spPr>
            <p:txBody>
              <a:bodyPr/>
              <a:lstStyle/>
              <a:p>
                <a:r>
                  <a:rPr lang="fr-FR">
                    <a:noFill/>
                  </a:rPr>
                  <a:t> </a:t>
                </a:r>
              </a:p>
            </p:txBody>
          </p:sp>
        </mc:Fallback>
      </mc:AlternateContent>
      <p:sp>
        <p:nvSpPr>
          <p:cNvPr id="4" name="TextBox 3">
            <a:extLst>
              <a:ext uri="{FF2B5EF4-FFF2-40B4-BE49-F238E27FC236}">
                <a16:creationId xmlns:a16="http://schemas.microsoft.com/office/drawing/2014/main" id="{B9FAE387-1518-9BB8-D8E7-E9CA0E7BEC9C}"/>
              </a:ext>
            </a:extLst>
          </p:cNvPr>
          <p:cNvSpPr txBox="1"/>
          <p:nvPr/>
        </p:nvSpPr>
        <p:spPr>
          <a:xfrm>
            <a:off x="80238" y="198344"/>
            <a:ext cx="9453813" cy="468590"/>
          </a:xfrm>
          <a:prstGeom prst="rect">
            <a:avLst/>
          </a:prstGeom>
          <a:noFill/>
        </p:spPr>
        <p:txBody>
          <a:bodyPr wrap="square">
            <a:spAutoFit/>
          </a:bodyPr>
          <a:lstStyle/>
          <a:p>
            <a:pPr>
              <a:lnSpc>
                <a:spcPct val="150000"/>
              </a:lnSpc>
            </a:pPr>
            <a:r>
              <a:rPr lang="fr-FR"/>
              <a:t>Question A annexe : </a:t>
            </a:r>
            <a:r>
              <a:rPr lang="fr-FR" err="1"/>
              <a:t>Verification</a:t>
            </a:r>
            <a:r>
              <a:rPr lang="fr-FR"/>
              <a:t> de code (Comparaison code a code OU MNP)</a:t>
            </a:r>
          </a:p>
        </p:txBody>
      </p:sp>
      <p:cxnSp>
        <p:nvCxnSpPr>
          <p:cNvPr id="6" name="Straight Connector 5">
            <a:extLst>
              <a:ext uri="{FF2B5EF4-FFF2-40B4-BE49-F238E27FC236}">
                <a16:creationId xmlns:a16="http://schemas.microsoft.com/office/drawing/2014/main" id="{1EDF8493-11C1-9180-479E-9F1694F2E2DF}"/>
              </a:ext>
            </a:extLst>
          </p:cNvPr>
          <p:cNvCxnSpPr>
            <a:cxnSpLocks/>
          </p:cNvCxnSpPr>
          <p:nvPr/>
        </p:nvCxnSpPr>
        <p:spPr>
          <a:xfrm flipV="1">
            <a:off x="80238" y="673503"/>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93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2447A-53A1-63F7-CA1E-E8338561683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3DD49C3-BCF7-3718-355D-734E1428C05E}"/>
              </a:ext>
            </a:extLst>
          </p:cNvPr>
          <p:cNvSpPr txBox="1"/>
          <p:nvPr/>
        </p:nvSpPr>
        <p:spPr>
          <a:xfrm>
            <a:off x="298282" y="762720"/>
            <a:ext cx="9875528" cy="468590"/>
          </a:xfrm>
          <a:prstGeom prst="rect">
            <a:avLst/>
          </a:prstGeom>
          <a:noFill/>
        </p:spPr>
        <p:txBody>
          <a:bodyPr wrap="square">
            <a:spAutoFit/>
          </a:bodyPr>
          <a:lstStyle/>
          <a:p>
            <a:pPr>
              <a:lnSpc>
                <a:spcPct val="150000"/>
              </a:lnSpc>
            </a:pPr>
            <a:r>
              <a:rPr lang="fr-FR"/>
              <a:t>Question A annexe : Graphiques analyse de convergence </a:t>
            </a:r>
          </a:p>
        </p:txBody>
      </p:sp>
      <p:cxnSp>
        <p:nvCxnSpPr>
          <p:cNvPr id="6" name="Straight Connector 5">
            <a:extLst>
              <a:ext uri="{FF2B5EF4-FFF2-40B4-BE49-F238E27FC236}">
                <a16:creationId xmlns:a16="http://schemas.microsoft.com/office/drawing/2014/main" id="{7697CBE6-5818-A7CC-A8AB-B537478601E2}"/>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F31B1A4-08CE-3860-DEE6-E27314B4315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8282" y="2032449"/>
            <a:ext cx="4990299" cy="3742725"/>
          </a:xfrm>
          <a:prstGeom prst="rect">
            <a:avLst/>
          </a:prstGeom>
        </p:spPr>
      </p:pic>
      <p:pic>
        <p:nvPicPr>
          <p:cNvPr id="10" name="Picture 9">
            <a:extLst>
              <a:ext uri="{FF2B5EF4-FFF2-40B4-BE49-F238E27FC236}">
                <a16:creationId xmlns:a16="http://schemas.microsoft.com/office/drawing/2014/main" id="{91A3CFFC-4620-5BA5-A1CF-A10BA057F5F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606458" y="2034328"/>
            <a:ext cx="5005320" cy="3753990"/>
          </a:xfrm>
          <a:prstGeom prst="rect">
            <a:avLst/>
          </a:prstGeom>
        </p:spPr>
      </p:pic>
    </p:spTree>
    <p:extLst>
      <p:ext uri="{BB962C8B-B14F-4D97-AF65-F5344CB8AC3E}">
        <p14:creationId xmlns:p14="http://schemas.microsoft.com/office/powerpoint/2010/main" val="2891249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9D647D-7CD5-0217-37F0-06A2CE268E3E}"/>
              </a:ext>
            </a:extLst>
          </p:cNvPr>
          <p:cNvSpPr txBox="1"/>
          <p:nvPr/>
        </p:nvSpPr>
        <p:spPr>
          <a:xfrm>
            <a:off x="94129" y="296544"/>
            <a:ext cx="10190747" cy="400110"/>
          </a:xfrm>
          <a:prstGeom prst="rect">
            <a:avLst/>
          </a:prstGeom>
          <a:noFill/>
        </p:spPr>
        <p:txBody>
          <a:bodyPr wrap="square" rtlCol="0">
            <a:spAutoFit/>
          </a:bodyPr>
          <a:lstStyle/>
          <a:p>
            <a:r>
              <a:rPr lang="fr-FR" sz="2000"/>
              <a:t>Mise à jour des équations : Introduction d’un terme source non constant</a:t>
            </a:r>
          </a:p>
        </p:txBody>
      </p:sp>
      <p:cxnSp>
        <p:nvCxnSpPr>
          <p:cNvPr id="4" name="Straight Connector 3">
            <a:extLst>
              <a:ext uri="{FF2B5EF4-FFF2-40B4-BE49-F238E27FC236}">
                <a16:creationId xmlns:a16="http://schemas.microsoft.com/office/drawing/2014/main" id="{5C80778F-B10A-8761-40BF-29FAC28F25D1}"/>
              </a:ext>
            </a:extLst>
          </p:cNvPr>
          <p:cNvCxnSpPr>
            <a:cxnSpLocks/>
          </p:cNvCxnSpPr>
          <p:nvPr/>
        </p:nvCxnSpPr>
        <p:spPr>
          <a:xfrm>
            <a:off x="236621" y="825528"/>
            <a:ext cx="11718758" cy="0"/>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C826318-1B6A-0F11-8BEB-21A595CE7A91}"/>
                  </a:ext>
                </a:extLst>
              </p:cNvPr>
              <p:cNvSpPr txBox="1"/>
              <p:nvPr/>
            </p:nvSpPr>
            <p:spPr>
              <a:xfrm>
                <a:off x="94129" y="825528"/>
                <a:ext cx="11718758" cy="560121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fr-FR"/>
                  <a:t>Nouvelle équation à résoudre :</a:t>
                </a:r>
                <a14:m>
                  <m:oMath xmlns:m="http://schemas.openxmlformats.org/officeDocument/2006/math">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𝐶</m:t>
                        </m:r>
                      </m:num>
                      <m:den>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𝑡</m:t>
                        </m:r>
                      </m:den>
                    </m:f>
                    <m:r>
                      <a:rPr lang="en-CA" b="0" i="1" smtClean="0">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𝐷</m:t>
                        </m:r>
                      </m:e>
                      <m:sub>
                        <m:r>
                          <a:rPr lang="en-CA" i="1">
                            <a:latin typeface="Cambria Math" panose="02040503050406030204" pitchFamily="18" charset="0"/>
                            <a:ea typeface="Cambria Math" panose="02040503050406030204" pitchFamily="18" charset="0"/>
                          </a:rPr>
                          <m:t>𝑒𝑓𝑓</m:t>
                        </m:r>
                      </m:sub>
                    </m:sSub>
                    <m:f>
                      <m:fPr>
                        <m:ctrlPr>
                          <a:rPr lang="en-CA" b="0" i="1" smtClean="0">
                            <a:latin typeface="Cambria Math" panose="02040503050406030204" pitchFamily="18" charset="0"/>
                            <a:ea typeface="Cambria Math" panose="02040503050406030204" pitchFamily="18" charset="0"/>
                          </a:rPr>
                        </m:ctrlPr>
                      </m:fPr>
                      <m:num>
                        <m:sSup>
                          <m:sSupPr>
                            <m:ctrlPr>
                              <a:rPr lang="en-CA" b="0" i="1" smtClean="0">
                                <a:latin typeface="Cambria Math" panose="02040503050406030204" pitchFamily="18" charset="0"/>
                                <a:ea typeface="Cambria Math" panose="02040503050406030204" pitchFamily="18" charset="0"/>
                              </a:rPr>
                            </m:ctrlPr>
                          </m:sSupPr>
                          <m:e>
                            <m:r>
                              <a:rPr lang="en-CA" b="0" i="1" smtClean="0">
                                <a:latin typeface="Cambria Math" panose="02040503050406030204" pitchFamily="18" charset="0"/>
                                <a:ea typeface="Cambria Math" panose="02040503050406030204" pitchFamily="18" charset="0"/>
                              </a:rPr>
                              <m:t>𝜕</m:t>
                            </m:r>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𝐶</m:t>
                        </m:r>
                      </m:num>
                      <m:den>
                        <m:r>
                          <a:rPr lang="en-CA" b="0" i="1" smtClean="0">
                            <a:latin typeface="Cambria Math" panose="02040503050406030204" pitchFamily="18" charset="0"/>
                            <a:ea typeface="Cambria Math" panose="02040503050406030204" pitchFamily="18" charset="0"/>
                          </a:rPr>
                          <m:t>𝜕</m:t>
                        </m:r>
                        <m:sSup>
                          <m:sSupPr>
                            <m:ctrlPr>
                              <a:rPr lang="en-CA" b="0" i="1" smtClean="0">
                                <a:latin typeface="Cambria Math" panose="02040503050406030204" pitchFamily="18" charset="0"/>
                                <a:ea typeface="Cambria Math" panose="02040503050406030204" pitchFamily="18" charset="0"/>
                              </a:rPr>
                            </m:ctrlPr>
                          </m:sSupPr>
                          <m:e>
                            <m:r>
                              <a:rPr lang="en-CA" b="0" i="1" smtClean="0">
                                <a:latin typeface="Cambria Math" panose="02040503050406030204" pitchFamily="18" charset="0"/>
                                <a:ea typeface="Cambria Math" panose="02040503050406030204" pitchFamily="18" charset="0"/>
                              </a:rPr>
                              <m:t>𝑟</m:t>
                            </m:r>
                          </m:e>
                          <m:sup>
                            <m:r>
                              <a:rPr lang="en-CA" b="0" i="1" smtClean="0">
                                <a:latin typeface="Cambria Math" panose="02040503050406030204" pitchFamily="18" charset="0"/>
                                <a:ea typeface="Cambria Math" panose="02040503050406030204" pitchFamily="18" charset="0"/>
                              </a:rPr>
                              <m:t>2</m:t>
                            </m:r>
                          </m:sup>
                        </m:sSup>
                      </m:den>
                    </m:f>
                    <m:r>
                      <a:rPr lang="en-CA" b="0" i="1" smtClean="0">
                        <a:latin typeface="Cambria Math" panose="02040503050406030204" pitchFamily="18" charset="0"/>
                        <a:ea typeface="Cambria Math" panose="02040503050406030204" pitchFamily="18" charset="0"/>
                      </a:rPr>
                      <m:t>+</m:t>
                    </m:r>
                    <m:f>
                      <m:fPr>
                        <m:ctrlPr>
                          <a:rPr lang="en-CA" b="0" i="1" smtClean="0">
                            <a:latin typeface="Cambria Math" panose="02040503050406030204" pitchFamily="18" charset="0"/>
                            <a:ea typeface="Cambria Math" panose="02040503050406030204" pitchFamily="18" charset="0"/>
                          </a:rPr>
                        </m:ctrlPr>
                      </m:fPr>
                      <m:num>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𝐷</m:t>
                            </m:r>
                          </m:e>
                          <m:sub>
                            <m:r>
                              <a:rPr lang="en-CA" b="0" i="1" smtClean="0">
                                <a:latin typeface="Cambria Math" panose="02040503050406030204" pitchFamily="18" charset="0"/>
                                <a:ea typeface="Cambria Math" panose="02040503050406030204" pitchFamily="18" charset="0"/>
                              </a:rPr>
                              <m:t>𝑒𝑓𝑓</m:t>
                            </m:r>
                          </m:sub>
                        </m:sSub>
                      </m:num>
                      <m:den>
                        <m:r>
                          <a:rPr lang="en-CA" b="0" i="1" smtClean="0">
                            <a:latin typeface="Cambria Math" panose="02040503050406030204" pitchFamily="18" charset="0"/>
                            <a:ea typeface="Cambria Math" panose="02040503050406030204" pitchFamily="18" charset="0"/>
                          </a:rPr>
                          <m:t>𝑟</m:t>
                        </m:r>
                      </m:den>
                    </m:f>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𝐶</m:t>
                        </m:r>
                      </m:num>
                      <m:den>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𝑟</m:t>
                        </m:r>
                      </m:den>
                    </m:f>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𝐾𝐶</m:t>
                    </m:r>
                  </m:oMath>
                </a14:m>
                <a:endParaRPr lang="en-CA" b="0"/>
              </a:p>
              <a:p>
                <a:pPr marL="285750" indent="-285750">
                  <a:lnSpc>
                    <a:spcPct val="150000"/>
                  </a:lnSpc>
                  <a:buFont typeface="Arial" panose="020B0604020202020204" pitchFamily="34" charset="0"/>
                  <a:buChar char="•"/>
                </a:pPr>
                <a:r>
                  <a:rPr lang="en-CA"/>
                  <a:t>On utilise un schema </a:t>
                </a:r>
                <a:r>
                  <a:rPr lang="en-CA" err="1"/>
                  <a:t>d’Euler</a:t>
                </a:r>
                <a:r>
                  <a:rPr lang="en-CA"/>
                  <a:t> </a:t>
                </a:r>
                <a:r>
                  <a:rPr lang="en-CA" err="1"/>
                  <a:t>implicite</a:t>
                </a:r>
                <a:r>
                  <a:rPr lang="en-CA"/>
                  <a:t> </a:t>
                </a:r>
                <a:r>
                  <a:rPr lang="en-CA" err="1"/>
                  <a:t>donc</a:t>
                </a:r>
                <a:r>
                  <a:rPr lang="en-CA"/>
                  <a:t> : </a:t>
                </a:r>
                <a14:m>
                  <m:oMath xmlns:m="http://schemas.openxmlformats.org/officeDocument/2006/math">
                    <m:r>
                      <a:rPr lang="en-CA" b="0" i="1" smtClean="0">
                        <a:latin typeface="Cambria Math" panose="02040503050406030204" pitchFamily="18" charset="0"/>
                      </a:rPr>
                      <m:t>𝐾𝐶</m:t>
                    </m:r>
                    <m:r>
                      <a:rPr lang="en-CA" b="0" i="1" smtClean="0">
                        <a:latin typeface="Cambria Math" panose="02040503050406030204" pitchFamily="18" charset="0"/>
                      </a:rPr>
                      <m:t>=</m:t>
                    </m:r>
                    <m:r>
                      <a:rPr lang="en-CA" b="0" i="1" smtClean="0">
                        <a:latin typeface="Cambria Math" panose="02040503050406030204" pitchFamily="18" charset="0"/>
                      </a:rPr>
                      <m:t>𝐾</m:t>
                    </m:r>
                    <m:sSubSup>
                      <m:sSubSupPr>
                        <m:ctrlPr>
                          <a:rPr lang="en-CA" b="0" i="1" smtClean="0">
                            <a:latin typeface="Cambria Math" panose="02040503050406030204" pitchFamily="18" charset="0"/>
                          </a:rPr>
                        </m:ctrlPr>
                      </m:sSubSupPr>
                      <m:e>
                        <m:r>
                          <a:rPr lang="en-CA" b="0" i="1" smtClean="0">
                            <a:latin typeface="Cambria Math" panose="02040503050406030204" pitchFamily="18" charset="0"/>
                          </a:rPr>
                          <m:t>𝐶</m:t>
                        </m:r>
                      </m:e>
                      <m:sub>
                        <m:r>
                          <a:rPr lang="en-CA" b="0" i="1" smtClean="0">
                            <a:latin typeface="Cambria Math" panose="02040503050406030204" pitchFamily="18" charset="0"/>
                          </a:rPr>
                          <m:t>𝑖</m:t>
                        </m:r>
                      </m:sub>
                      <m:sup>
                        <m:r>
                          <a:rPr lang="en-CA" b="0" i="1" smtClean="0">
                            <a:latin typeface="Cambria Math" panose="02040503050406030204" pitchFamily="18" charset="0"/>
                          </a:rPr>
                          <m:t>𝑡</m:t>
                        </m:r>
                        <m:r>
                          <a:rPr lang="en-CA" b="0" i="1" smtClean="0">
                            <a:latin typeface="Cambria Math" panose="02040503050406030204" pitchFamily="18" charset="0"/>
                          </a:rPr>
                          <m:t>+1</m:t>
                        </m:r>
                      </m:sup>
                    </m:sSubSup>
                  </m:oMath>
                </a14:m>
                <a:endParaRPr lang="en-CA" b="0"/>
              </a:p>
              <a:p>
                <a:pPr marL="285750" indent="-285750">
                  <a:lnSpc>
                    <a:spcPct val="150000"/>
                  </a:lnSpc>
                  <a:buFont typeface="Arial" panose="020B0604020202020204" pitchFamily="34" charset="0"/>
                  <a:buChar char="•"/>
                </a:pPr>
                <a:r>
                  <a:rPr lang="en-CA"/>
                  <a:t>Pour le schema 1 avec </a:t>
                </a:r>
                <a:r>
                  <a:rPr lang="en-CA" err="1"/>
                  <a:t>derivée</a:t>
                </a:r>
                <a:r>
                  <a:rPr lang="en-CA"/>
                  <a:t> premiere </a:t>
                </a:r>
                <a:r>
                  <a:rPr lang="en-CA" err="1"/>
                  <a:t>d’ordre</a:t>
                </a:r>
                <a:r>
                  <a:rPr lang="en-CA"/>
                  <a:t> 1 le </a:t>
                </a:r>
                <a:r>
                  <a:rPr lang="en-CA" err="1"/>
                  <a:t>systeme</a:t>
                </a:r>
                <a:r>
                  <a:rPr lang="en-CA"/>
                  <a:t> </a:t>
                </a:r>
                <a:r>
                  <a:rPr lang="en-CA" err="1"/>
                  <a:t>matriciel</a:t>
                </a:r>
                <a:r>
                  <a:rPr lang="en-CA"/>
                  <a:t> a </a:t>
                </a:r>
                <a:r>
                  <a:rPr lang="en-CA" err="1"/>
                  <a:t>resoudre</a:t>
                </a:r>
                <a:r>
                  <a:rPr lang="en-CA"/>
                  <a:t> </a:t>
                </a:r>
                <a:r>
                  <a:rPr lang="en-CA" err="1"/>
                  <a:t>est</a:t>
                </a:r>
                <a:r>
                  <a:rPr lang="en-CA"/>
                  <a:t>:</a:t>
                </a:r>
              </a:p>
              <a:p>
                <a14:m>
                  <m:oMath xmlns:m="http://schemas.openxmlformats.org/officeDocument/2006/math">
                    <m:d>
                      <m:dPr>
                        <m:begChr m:val="["/>
                        <m:endChr m:val="]"/>
                        <m:ctrlPr>
                          <a:rPr lang="en-CA" b="0" i="1" smtClean="0">
                            <a:latin typeface="Cambria Math" panose="02040503050406030204" pitchFamily="18" charset="0"/>
                          </a:rPr>
                        </m:ctrlPr>
                      </m:dPr>
                      <m:e>
                        <m:m>
                          <m:mPr>
                            <m:mcs>
                              <m:mc>
                                <m:mcPr>
                                  <m:count m:val="5"/>
                                  <m:mcJc m:val="center"/>
                                </m:mcPr>
                              </m:mc>
                            </m:mcs>
                            <m:ctrlPr>
                              <a:rPr lang="en-CA" i="1">
                                <a:latin typeface="Cambria Math" panose="02040503050406030204" pitchFamily="18" charset="0"/>
                              </a:rPr>
                            </m:ctrlPr>
                          </m:mPr>
                          <m:mr>
                            <m:e>
                              <m:r>
                                <m:rPr>
                                  <m:brk m:alnAt="7"/>
                                </m:rPr>
                                <a:rPr lang="en-CA" i="1">
                                  <a:latin typeface="Cambria Math" panose="02040503050406030204" pitchFamily="18" charset="0"/>
                                </a:rPr>
                                <m:t>−</m:t>
                              </m:r>
                              <m:r>
                                <a:rPr lang="en-CA" i="1">
                                  <a:latin typeface="Cambria Math" panose="02040503050406030204" pitchFamily="18" charset="0"/>
                                </a:rPr>
                                <m:t>1</m:t>
                              </m:r>
                            </m:e>
                            <m:e>
                              <m:r>
                                <a:rPr lang="en-CA" i="1">
                                  <a:latin typeface="Cambria Math" panose="02040503050406030204" pitchFamily="18" charset="0"/>
                                </a:rPr>
                                <m:t>1</m:t>
                              </m:r>
                            </m:e>
                            <m:e>
                              <m:r>
                                <a:rPr lang="en-CA" i="1">
                                  <a:latin typeface="Cambria Math" panose="02040503050406030204" pitchFamily="18" charset="0"/>
                                </a:rPr>
                                <m:t>0</m:t>
                              </m:r>
                            </m:e>
                            <m:e>
                              <m:r>
                                <a:rPr lang="en-CA" i="1">
                                  <a:latin typeface="Cambria Math" panose="02040503050406030204" pitchFamily="18" charset="0"/>
                                </a:rPr>
                                <m:t>0</m:t>
                              </m:r>
                            </m:e>
                            <m:e>
                              <m:r>
                                <a:rPr lang="en-CA" i="1">
                                  <a:latin typeface="Cambria Math" panose="02040503050406030204" pitchFamily="18" charset="0"/>
                                </a:rPr>
                                <m:t>0</m:t>
                              </m:r>
                            </m:e>
                          </m:mr>
                          <m:mr>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i="1">
                                              <a:latin typeface="Cambria Math" panose="02040503050406030204" pitchFamily="18" charset="0"/>
                                            </a:rPr>
                                            <m:t>2</m:t>
                                          </m:r>
                                        </m:sub>
                                      </m:sSub>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i="1">
                                          <a:latin typeface="Cambria Math" panose="02040503050406030204" pitchFamily="18" charset="0"/>
                                        </a:rPr>
                                        <m:t>2</m:t>
                                      </m:r>
                                    </m:sub>
                                  </m:sSub>
                                </m:den>
                              </m:f>
                            </m:e>
                            <m:e>
                              <m:r>
                                <a:rPr lang="en-CA" i="1">
                                  <a:latin typeface="Cambria Math" panose="02040503050406030204" pitchFamily="18" charset="0"/>
                                </a:rPr>
                                <m:t>0</m:t>
                              </m:r>
                            </m:e>
                            <m:e>
                              <m:r>
                                <a:rPr lang="en-CA" i="1">
                                  <a:latin typeface="Cambria Math" panose="02040503050406030204" pitchFamily="18" charset="0"/>
                                </a:rPr>
                                <m:t>0</m:t>
                              </m:r>
                            </m:e>
                          </m:mr>
                          <m:mr>
                            <m:e>
                              <m:r>
                                <a:rPr lang="en-CA" i="1">
                                  <a:latin typeface="Cambria Math" panose="02040503050406030204" pitchFamily="18" charset="0"/>
                                </a:rPr>
                                <m:t>0</m:t>
                              </m:r>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b="0" i="1" smtClean="0">
                                              <a:latin typeface="Cambria Math" panose="02040503050406030204" pitchFamily="18" charset="0"/>
                                            </a:rPr>
                                            <m:t>3</m:t>
                                          </m:r>
                                        </m:sub>
                                      </m:sSub>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b="0" i="1" smtClean="0">
                                          <a:latin typeface="Cambria Math" panose="02040503050406030204" pitchFamily="18" charset="0"/>
                                        </a:rPr>
                                        <m:t>3</m:t>
                                      </m:r>
                                    </m:sub>
                                  </m:sSub>
                                </m:den>
                              </m:f>
                            </m:e>
                            <m:e>
                              <m:r>
                                <a:rPr lang="en-CA" i="1">
                                  <a:latin typeface="Cambria Math" panose="02040503050406030204" pitchFamily="18" charset="0"/>
                                </a:rPr>
                                <m:t>0</m:t>
                              </m:r>
                            </m:e>
                          </m:mr>
                          <m:mr>
                            <m:e>
                              <m:r>
                                <a:rPr lang="en-CA" i="1">
                                  <a:latin typeface="Cambria Math" panose="02040503050406030204" pitchFamily="18" charset="0"/>
                                </a:rPr>
                                <m:t>0</m:t>
                              </m:r>
                            </m:e>
                            <m:e>
                              <m:r>
                                <a:rPr lang="en-CA" i="1">
                                  <a:latin typeface="Cambria Math" panose="02040503050406030204" pitchFamily="18" charset="0"/>
                                </a:rPr>
                                <m:t>0</m:t>
                              </m:r>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b="0" i="1" smtClean="0">
                                              <a:latin typeface="Cambria Math" panose="02040503050406030204" pitchFamily="18" charset="0"/>
                                            </a:rPr>
                                            <m:t>4</m:t>
                                          </m:r>
                                        </m:sub>
                                      </m:sSub>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b="0" i="1" smtClean="0">
                                          <a:latin typeface="Cambria Math" panose="02040503050406030204" pitchFamily="18" charset="0"/>
                                        </a:rPr>
                                        <m:t>4</m:t>
                                      </m:r>
                                    </m:sub>
                                  </m:sSub>
                                </m:den>
                              </m:f>
                            </m:e>
                          </m:mr>
                          <m:mr>
                            <m:e>
                              <m:r>
                                <a:rPr lang="en-CA" i="1">
                                  <a:latin typeface="Cambria Math" panose="02040503050406030204" pitchFamily="18" charset="0"/>
                                </a:rPr>
                                <m:t>0</m:t>
                              </m:r>
                            </m:e>
                            <m:e>
                              <m:r>
                                <a:rPr lang="en-CA" i="1">
                                  <a:latin typeface="Cambria Math" panose="02040503050406030204" pitchFamily="18" charset="0"/>
                                </a:rPr>
                                <m:t>0</m:t>
                              </m:r>
                            </m:e>
                            <m:e>
                              <m:r>
                                <a:rPr lang="en-CA" i="1">
                                  <a:latin typeface="Cambria Math" panose="02040503050406030204" pitchFamily="18" charset="0"/>
                                </a:rPr>
                                <m:t>0</m:t>
                              </m:r>
                            </m:e>
                            <m:e>
                              <m:r>
                                <a:rPr lang="en-CA" i="1">
                                  <a:latin typeface="Cambria Math" panose="02040503050406030204" pitchFamily="18" charset="0"/>
                                </a:rPr>
                                <m:t>0</m:t>
                              </m:r>
                            </m:e>
                            <m:e>
                              <m:r>
                                <a:rPr lang="en-CA" b="0" i="1" smtClean="0">
                                  <a:latin typeface="Cambria Math" panose="02040503050406030204" pitchFamily="18" charset="0"/>
                                </a:rPr>
                                <m:t>1</m:t>
                              </m:r>
                            </m:e>
                          </m:mr>
                        </m:m>
                      </m:e>
                    </m:d>
                  </m:oMath>
                </a14:m>
                <a:r>
                  <a:rPr lang="en-CA" b="0"/>
                  <a:t> </a:t>
                </a:r>
                <a14:m>
                  <m:oMath xmlns:m="http://schemas.openxmlformats.org/officeDocument/2006/math">
                    <m:d>
                      <m:dPr>
                        <m:begChr m:val="["/>
                        <m:endChr m:val="]"/>
                        <m:ctrlPr>
                          <a:rPr lang="en-CA" b="0" i="1" dirty="0" smtClean="0">
                            <a:latin typeface="Cambria Math" panose="02040503050406030204" pitchFamily="18" charset="0"/>
                          </a:rPr>
                        </m:ctrlPr>
                      </m:dPr>
                      <m:e>
                        <m:m>
                          <m:mPr>
                            <m:mcs>
                              <m:mc>
                                <m:mcPr>
                                  <m:count m:val="1"/>
                                  <m:mcJc m:val="center"/>
                                </m:mcPr>
                              </m:mc>
                            </m:mcs>
                            <m:ctrlPr>
                              <a:rPr lang="en-CA" b="0" i="1" dirty="0" smtClean="0">
                                <a:latin typeface="Cambria Math" panose="02040503050406030204" pitchFamily="18" charset="0"/>
                              </a:rPr>
                            </m:ctrlPr>
                          </m:mPr>
                          <m:mr>
                            <m:e>
                              <m:sSubSup>
                                <m:sSubSupPr>
                                  <m:ctrlPr>
                                    <a:rPr lang="en-CA" b="0" i="1" dirty="0" smtClean="0">
                                      <a:latin typeface="Cambria Math" panose="02040503050406030204" pitchFamily="18" charset="0"/>
                                    </a:rPr>
                                  </m:ctrlPr>
                                </m:sSubSupPr>
                                <m:e>
                                  <m:r>
                                    <m:rPr>
                                      <m:brk m:alnAt="7"/>
                                    </m:rPr>
                                    <a:rPr lang="en-CA" b="0" i="1" dirty="0" smtClean="0">
                                      <a:latin typeface="Cambria Math" panose="02040503050406030204" pitchFamily="18" charset="0"/>
                                    </a:rPr>
                                    <m:t>𝐶</m:t>
                                  </m:r>
                                </m:e>
                                <m:sub>
                                  <m:r>
                                    <m:rPr>
                                      <m:brk m:alnAt="7"/>
                                    </m:rPr>
                                    <a:rPr lang="en-CA" b="0" i="1" dirty="0" smtClean="0">
                                      <a:latin typeface="Cambria Math" panose="02040503050406030204" pitchFamily="18" charset="0"/>
                                    </a:rPr>
                                    <m:t>1</m:t>
                                  </m:r>
                                </m:sub>
                                <m:sup>
                                  <m:r>
                                    <m:rPr>
                                      <m:brk m:alnAt="7"/>
                                    </m:rPr>
                                    <a:rPr lang="en-CA" b="0" i="1" dirty="0" smtClean="0">
                                      <a:latin typeface="Cambria Math" panose="02040503050406030204" pitchFamily="18" charset="0"/>
                                    </a:rPr>
                                    <m:t>𝑡</m:t>
                                  </m:r>
                                  <m:r>
                                    <a:rPr lang="en-CA" b="0" i="1" dirty="0" smtClean="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2</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3</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4</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5</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
                      </m:e>
                    </m:d>
                  </m:oMath>
                </a14:m>
                <a:r>
                  <a:rPr lang="en-CA" b="0"/>
                  <a:t> = </a:t>
                </a:r>
                <a14:m>
                  <m:oMath xmlns:m="http://schemas.openxmlformats.org/officeDocument/2006/math">
                    <m:d>
                      <m:dPr>
                        <m:begChr m:val="["/>
                        <m:endChr m:val="]"/>
                        <m:ctrlPr>
                          <a:rPr lang="en-CA" b="0" i="1" smtClean="0">
                            <a:latin typeface="Cambria Math" panose="02040503050406030204" pitchFamily="18" charset="0"/>
                          </a:rPr>
                        </m:ctrlPr>
                      </m:dPr>
                      <m:e>
                        <m:m>
                          <m:mPr>
                            <m:mcs>
                              <m:mc>
                                <m:mcPr>
                                  <m:count m:val="1"/>
                                  <m:mcJc m:val="center"/>
                                </m:mcPr>
                              </m:mc>
                            </m:mcs>
                            <m:ctrlPr>
                              <a:rPr lang="en-CA" b="0" i="1" smtClean="0">
                                <a:latin typeface="Cambria Math" panose="02040503050406030204" pitchFamily="18" charset="0"/>
                              </a:rPr>
                            </m:ctrlPr>
                          </m:mPr>
                          <m:mr>
                            <m:e>
                              <m:r>
                                <m:rPr>
                                  <m:brk m:alnAt="7"/>
                                </m:rPr>
                                <a:rPr lang="en-CA" b="0" i="1" smtClean="0">
                                  <a:latin typeface="Cambria Math" panose="02040503050406030204" pitchFamily="18" charset="0"/>
                                </a:rPr>
                                <m:t>0</m:t>
                              </m:r>
                            </m:e>
                          </m:mr>
                          <m:mr>
                            <m:e>
                              <m:r>
                                <a:rPr lang="en-CA" b="0" i="1" smtClean="0">
                                  <a:latin typeface="Cambria Math" panose="02040503050406030204" pitchFamily="18" charset="0"/>
                                </a:rPr>
                                <m:t>−</m:t>
                              </m:r>
                              <m:sSubSup>
                                <m:sSubSupPr>
                                  <m:ctrlPr>
                                    <a:rPr lang="en-CA" b="0" i="1" smtClean="0">
                                      <a:latin typeface="Cambria Math" panose="02040503050406030204" pitchFamily="18" charset="0"/>
                                    </a:rPr>
                                  </m:ctrlPr>
                                </m:sSubSupPr>
                                <m:e>
                                  <m:r>
                                    <a:rPr lang="en-CA" b="0" i="1" smtClean="0">
                                      <a:latin typeface="Cambria Math" panose="02040503050406030204" pitchFamily="18" charset="0"/>
                                    </a:rPr>
                                    <m:t>𝐶</m:t>
                                  </m:r>
                                </m:e>
                                <m:sub>
                                  <m:r>
                                    <a:rPr lang="en-CA" b="0" i="1" smtClean="0">
                                      <a:latin typeface="Cambria Math" panose="02040503050406030204" pitchFamily="18" charset="0"/>
                                    </a:rPr>
                                    <m:t>2</m:t>
                                  </m:r>
                                </m:sub>
                                <m:sup>
                                  <m:r>
                                    <a:rPr lang="en-CA" b="0" i="1" smtClean="0">
                                      <a:latin typeface="Cambria Math" panose="02040503050406030204" pitchFamily="18" charset="0"/>
                                    </a:rPr>
                                    <m:t>𝑡</m:t>
                                  </m:r>
                                </m:sup>
                              </m:sSubSup>
                              <m:r>
                                <a:rPr lang="en-CA" b="0" i="1" smtClean="0">
                                  <a:latin typeface="Cambria Math" panose="02040503050406030204" pitchFamily="18" charset="0"/>
                                </a:rPr>
                                <m:t>/</m:t>
                              </m:r>
                              <m:r>
                                <m:rPr>
                                  <m:sty m:val="p"/>
                                </m:rPr>
                                <a:rPr lang="en-CA" b="0" i="0" smtClean="0">
                                  <a:latin typeface="Cambria Math" panose="02040503050406030204" pitchFamily="18" charset="0"/>
                                </a:rPr>
                                <m:t>Δ</m:t>
                              </m:r>
                              <m:r>
                                <a:rPr lang="en-CA" b="0" i="1" smtClean="0">
                                  <a:latin typeface="Cambria Math" panose="02040503050406030204" pitchFamily="18" charset="0"/>
                                </a:rPr>
                                <m:t>𝑡</m:t>
                              </m:r>
                            </m:e>
                          </m:mr>
                          <m:mr>
                            <m:e>
                              <m:r>
                                <a:rPr lang="en-CA" i="1">
                                  <a:latin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rPr>
                                    <m:t>𝐶</m:t>
                                  </m:r>
                                </m:e>
                                <m:sub>
                                  <m:r>
                                    <a:rPr lang="en-CA" b="0" i="1" smtClean="0">
                                      <a:latin typeface="Cambria Math" panose="02040503050406030204" pitchFamily="18" charset="0"/>
                                    </a:rPr>
                                    <m:t>3</m:t>
                                  </m:r>
                                </m:sub>
                                <m:sup>
                                  <m:r>
                                    <a:rPr lang="en-CA" i="1">
                                      <a:latin typeface="Cambria Math" panose="02040503050406030204" pitchFamily="18" charset="0"/>
                                    </a:rPr>
                                    <m:t>𝑡</m:t>
                                  </m:r>
                                </m:sup>
                              </m:sSubSup>
                              <m:r>
                                <a:rPr lang="en-CA" i="1">
                                  <a:latin typeface="Cambria Math" panose="02040503050406030204" pitchFamily="18" charset="0"/>
                                </a:rPr>
                                <m:t>/</m:t>
                              </m:r>
                              <m:r>
                                <m:rPr>
                                  <m:sty m:val="p"/>
                                </m:rPr>
                                <a:rPr lang="en-CA">
                                  <a:latin typeface="Cambria Math" panose="02040503050406030204" pitchFamily="18" charset="0"/>
                                </a:rPr>
                                <m:t>Δ</m:t>
                              </m:r>
                              <m:r>
                                <a:rPr lang="en-CA" i="1">
                                  <a:latin typeface="Cambria Math" panose="02040503050406030204" pitchFamily="18" charset="0"/>
                                </a:rPr>
                                <m:t>𝑡</m:t>
                              </m:r>
                            </m:e>
                          </m:mr>
                          <m:mr>
                            <m:e>
                              <m:r>
                                <a:rPr lang="en-CA" i="1">
                                  <a:latin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rPr>
                                    <m:t>𝐶</m:t>
                                  </m:r>
                                </m:e>
                                <m:sub>
                                  <m:r>
                                    <a:rPr lang="en-CA" b="0" i="1" smtClean="0">
                                      <a:latin typeface="Cambria Math" panose="02040503050406030204" pitchFamily="18" charset="0"/>
                                    </a:rPr>
                                    <m:t>4</m:t>
                                  </m:r>
                                </m:sub>
                                <m:sup>
                                  <m:r>
                                    <a:rPr lang="en-CA" i="1">
                                      <a:latin typeface="Cambria Math" panose="02040503050406030204" pitchFamily="18" charset="0"/>
                                    </a:rPr>
                                    <m:t>𝑡</m:t>
                                  </m:r>
                                </m:sup>
                              </m:sSubSup>
                              <m:r>
                                <a:rPr lang="en-CA" i="1">
                                  <a:latin typeface="Cambria Math" panose="02040503050406030204" pitchFamily="18" charset="0"/>
                                </a:rPr>
                                <m:t>/</m:t>
                              </m:r>
                              <m:r>
                                <m:rPr>
                                  <m:sty m:val="p"/>
                                </m:rPr>
                                <a:rPr lang="en-CA">
                                  <a:latin typeface="Cambria Math" panose="02040503050406030204" pitchFamily="18" charset="0"/>
                                </a:rPr>
                                <m:t>Δ</m:t>
                              </m:r>
                              <m:r>
                                <a:rPr lang="en-CA" i="1">
                                  <a:latin typeface="Cambria Math" panose="02040503050406030204" pitchFamily="18" charset="0"/>
                                </a:rPr>
                                <m:t>𝑡</m:t>
                              </m:r>
                            </m:e>
                          </m:mr>
                          <m:m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𝑒</m:t>
                                  </m:r>
                                </m:sub>
                              </m:sSub>
                            </m:e>
                          </m:mr>
                        </m:m>
                      </m:e>
                    </m:d>
                  </m:oMath>
                </a14:m>
                <a:endParaRPr lang="en-CA" b="0"/>
              </a:p>
              <a:p>
                <a:r>
                  <a:rPr lang="fr-FR"/>
                  <a:t>Pour le schéma 2  avec dérivée première d’ordre 2 le système matriciel a résoudre est :</a:t>
                </a:r>
              </a:p>
              <a:p>
                <a14:m>
                  <m:oMath xmlns:m="http://schemas.openxmlformats.org/officeDocument/2006/math">
                    <m:d>
                      <m:dPr>
                        <m:begChr m:val="["/>
                        <m:endChr m:val="]"/>
                        <m:ctrlPr>
                          <a:rPr lang="en-CA" b="0" i="1" smtClean="0">
                            <a:latin typeface="Cambria Math" panose="02040503050406030204" pitchFamily="18" charset="0"/>
                          </a:rPr>
                        </m:ctrlPr>
                      </m:dPr>
                      <m:e>
                        <m:m>
                          <m:mPr>
                            <m:mcs>
                              <m:mc>
                                <m:mcPr>
                                  <m:count m:val="5"/>
                                  <m:mcJc m:val="center"/>
                                </m:mcPr>
                              </m:mc>
                            </m:mcs>
                            <m:ctrlPr>
                              <a:rPr lang="en-CA" i="1">
                                <a:latin typeface="Cambria Math" panose="02040503050406030204" pitchFamily="18" charset="0"/>
                              </a:rPr>
                            </m:ctrlPr>
                          </m:mPr>
                          <m:mr>
                            <m:e>
                              <m:r>
                                <m:rPr>
                                  <m:brk m:alnAt="7"/>
                                </m:rPr>
                                <a:rPr lang="en-CA" i="1">
                                  <a:latin typeface="Cambria Math" panose="02040503050406030204" pitchFamily="18" charset="0"/>
                                </a:rPr>
                                <m:t>−</m:t>
                              </m:r>
                              <m:r>
                                <a:rPr lang="en-CA" b="0" i="1" smtClean="0">
                                  <a:latin typeface="Cambria Math" panose="02040503050406030204" pitchFamily="18" charset="0"/>
                                </a:rPr>
                                <m:t>3</m:t>
                              </m:r>
                            </m:e>
                            <m:e>
                              <m:r>
                                <a:rPr lang="en-CA" b="0" i="1" smtClean="0">
                                  <a:latin typeface="Cambria Math" panose="02040503050406030204" pitchFamily="18" charset="0"/>
                                </a:rPr>
                                <m:t>4</m:t>
                              </m:r>
                            </m:e>
                            <m:e>
                              <m:r>
                                <a:rPr lang="en-CA" b="0" i="1" smtClean="0">
                                  <a:latin typeface="Cambria Math" panose="02040503050406030204" pitchFamily="18" charset="0"/>
                                </a:rPr>
                                <m:t>−1</m:t>
                              </m:r>
                            </m:e>
                            <m:e>
                              <m:r>
                                <a:rPr lang="en-CA" i="1">
                                  <a:latin typeface="Cambria Math" panose="02040503050406030204" pitchFamily="18" charset="0"/>
                                </a:rPr>
                                <m:t>0</m:t>
                              </m:r>
                            </m:e>
                            <m:e>
                              <m:r>
                                <a:rPr lang="en-CA" i="1">
                                  <a:latin typeface="Cambria Math" panose="02040503050406030204" pitchFamily="18" charset="0"/>
                                </a:rPr>
                                <m:t>0</m:t>
                              </m:r>
                            </m:e>
                          </m:mr>
                          <m:mr>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𝐷</m:t>
                                  </m:r>
                                </m:num>
                                <m:den>
                                  <m:r>
                                    <a:rPr lang="en-CA" b="0" i="1" smtClean="0">
                                      <a:latin typeface="Cambria Math" panose="02040503050406030204" pitchFamily="18" charset="0"/>
                                    </a:rPr>
                                    <m:t>2</m:t>
                                  </m:r>
                                  <m:r>
                                    <m:rPr>
                                      <m:sty m:val="p"/>
                                    </m:rPr>
                                    <a:rPr lang="en-CA" b="0" i="0" smtClean="0">
                                      <a:latin typeface="Cambria Math" panose="02040503050406030204" pitchFamily="18" charset="0"/>
                                    </a:rPr>
                                    <m:t>Δ</m:t>
                                  </m:r>
                                  <m:r>
                                    <a:rPr lang="en-CA" b="0" i="1" smtClean="0">
                                      <a:latin typeface="Cambria Math" panose="02040503050406030204" pitchFamily="18" charset="0"/>
                                    </a:rPr>
                                    <m:t>𝑟</m:t>
                                  </m:r>
                                  <m:r>
                                    <a:rPr lang="en-CA" b="0" i="1" smtClean="0">
                                      <a:latin typeface="Cambria Math" panose="02040503050406030204" pitchFamily="18" charset="0"/>
                                    </a:rPr>
                                    <m:t> </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𝑟</m:t>
                                      </m:r>
                                    </m:e>
                                    <m:sub>
                                      <m:r>
                                        <a:rPr lang="en-CA" b="0" i="1" smtClean="0">
                                          <a:latin typeface="Cambria Math" panose="02040503050406030204" pitchFamily="18" charset="0"/>
                                        </a:rPr>
                                        <m:t>2</m:t>
                                      </m:r>
                                    </m:sub>
                                  </m:sSub>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a:rPr lang="en-CA" b="0" i="0" smtClean="0">
                                      <a:latin typeface="Cambria Math" panose="02040503050406030204" pitchFamily="18" charset="0"/>
                                    </a:rPr>
                                    <m:t>2</m:t>
                                  </m:r>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en-CA" i="1">
                                          <a:latin typeface="Cambria Math" panose="02040503050406030204" pitchFamily="18" charset="0"/>
                                        </a:rPr>
                                        <m:t>2</m:t>
                                      </m:r>
                                    </m:sub>
                                  </m:sSub>
                                </m:den>
                              </m:f>
                            </m:e>
                            <m:e>
                              <m:r>
                                <a:rPr lang="en-CA" i="1">
                                  <a:latin typeface="Cambria Math" panose="02040503050406030204" pitchFamily="18" charset="0"/>
                                </a:rPr>
                                <m:t>0</m:t>
                              </m:r>
                            </m:e>
                            <m:e>
                              <m:r>
                                <a:rPr lang="en-CA" i="1">
                                  <a:latin typeface="Cambria Math" panose="02040503050406030204" pitchFamily="18" charset="0"/>
                                </a:rPr>
                                <m:t>0</m:t>
                              </m:r>
                            </m:e>
                          </m:mr>
                          <m:mr>
                            <m:e>
                              <m:r>
                                <a:rPr lang="en-CA" i="1">
                                  <a:latin typeface="Cambria Math" panose="02040503050406030204" pitchFamily="18" charset="0"/>
                                </a:rPr>
                                <m:t>0</m:t>
                              </m:r>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a:rPr lang="en-CA" i="1">
                                      <a:latin typeface="Cambria Math" panose="02040503050406030204" pitchFamily="18" charset="0"/>
                                    </a:rPr>
                                    <m:t>2</m:t>
                                  </m:r>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fr-CA" b="0" i="1" smtClean="0">
                                          <a:latin typeface="Cambria Math" panose="02040503050406030204" pitchFamily="18" charset="0"/>
                                        </a:rPr>
                                        <m:t>3</m:t>
                                      </m:r>
                                    </m:sub>
                                  </m:sSub>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a:rPr lang="en-CA" b="0" i="1" smtClean="0">
                                      <a:latin typeface="Cambria Math" panose="02040503050406030204" pitchFamily="18" charset="0"/>
                                    </a:rPr>
                                    <m:t>2</m:t>
                                  </m:r>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fr-CA" b="0" i="1" smtClean="0">
                                          <a:latin typeface="Cambria Math" panose="02040503050406030204" pitchFamily="18" charset="0"/>
                                        </a:rPr>
                                        <m:t>3</m:t>
                                      </m:r>
                                    </m:sub>
                                  </m:sSub>
                                </m:den>
                              </m:f>
                            </m:e>
                            <m:e>
                              <m:r>
                                <a:rPr lang="en-CA" i="1">
                                  <a:latin typeface="Cambria Math" panose="02040503050406030204" pitchFamily="18" charset="0"/>
                                </a:rPr>
                                <m:t>0</m:t>
                              </m:r>
                            </m:e>
                          </m:mr>
                          <m:mr>
                            <m:e>
                              <m:r>
                                <a:rPr lang="en-CA" i="1">
                                  <a:latin typeface="Cambria Math" panose="02040503050406030204" pitchFamily="18" charset="0"/>
                                </a:rPr>
                                <m:t>0</m:t>
                              </m:r>
                            </m:e>
                            <m:e>
                              <m:r>
                                <a:rPr lang="en-CA" i="1">
                                  <a:latin typeface="Cambria Math" panose="02040503050406030204" pitchFamily="18" charset="0"/>
                                </a:rPr>
                                <m:t>0</m:t>
                              </m:r>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a:rPr lang="en-CA" i="1">
                                      <a:latin typeface="Cambria Math" panose="02040503050406030204" pitchFamily="18" charset="0"/>
                                    </a:rPr>
                                    <m:t>2</m:t>
                                  </m:r>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fr-CA" b="0" i="1" smtClean="0">
                                          <a:latin typeface="Cambria Math" panose="02040503050406030204" pitchFamily="18" charset="0"/>
                                        </a:rPr>
                                        <m:t>4</m:t>
                                      </m:r>
                                    </m:sub>
                                  </m:sSub>
                                </m:den>
                              </m:f>
                            </m:e>
                            <m:e>
                              <m:r>
                                <a:rPr lang="en-CA" i="1">
                                  <a:latin typeface="Cambria Math" panose="02040503050406030204" pitchFamily="18" charset="0"/>
                                </a:rPr>
                                <m:t>−</m:t>
                              </m:r>
                              <m:d>
                                <m:dPr>
                                  <m:ctrlPr>
                                    <a:rPr lang="en-CA" i="1">
                                      <a:latin typeface="Cambria Math" panose="02040503050406030204" pitchFamily="18" charset="0"/>
                                    </a:rPr>
                                  </m:ctrlPr>
                                </m:dPr>
                                <m:e>
                                  <m:f>
                                    <m:fPr>
                                      <m:ctrlPr>
                                        <a:rPr lang="en-CA" i="1">
                                          <a:latin typeface="Cambria Math" panose="02040503050406030204" pitchFamily="18" charset="0"/>
                                        </a:rPr>
                                      </m:ctrlPr>
                                    </m:fPr>
                                    <m:num>
                                      <m:r>
                                        <a:rPr lang="en-CA" i="1">
                                          <a:latin typeface="Cambria Math" panose="02040503050406030204" pitchFamily="18" charset="0"/>
                                        </a:rPr>
                                        <m:t>2</m:t>
                                      </m:r>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m:rPr>
                                          <m:sty m:val="p"/>
                                        </m:rPr>
                                        <a:rPr lang="en-CA">
                                          <a:latin typeface="Cambria Math" panose="02040503050406030204" pitchFamily="18" charset="0"/>
                                        </a:rPr>
                                        <m:t>Δ</m:t>
                                      </m:r>
                                      <m:r>
                                        <a:rPr lang="en-CA" i="1">
                                          <a:latin typeface="Cambria Math" panose="02040503050406030204" pitchFamily="18" charset="0"/>
                                        </a:rPr>
                                        <m:t>𝑡</m:t>
                                      </m:r>
                                    </m:den>
                                  </m:f>
                                  <m:r>
                                    <a:rPr lang="en-CA" i="1">
                                      <a:latin typeface="Cambria Math" panose="02040503050406030204" pitchFamily="18" charset="0"/>
                                    </a:rPr>
                                    <m:t>+</m:t>
                                  </m:r>
                                  <m:r>
                                    <a:rPr lang="en-CA" i="1">
                                      <a:latin typeface="Cambria Math" panose="02040503050406030204" pitchFamily="18" charset="0"/>
                                    </a:rPr>
                                    <m:t>𝐾</m:t>
                                  </m:r>
                                </m:e>
                              </m:d>
                            </m:e>
                            <m:e>
                              <m:f>
                                <m:fPr>
                                  <m:ctrlPr>
                                    <a:rPr lang="en-CA" i="1">
                                      <a:latin typeface="Cambria Math" panose="02040503050406030204" pitchFamily="18" charset="0"/>
                                    </a:rPr>
                                  </m:ctrlPr>
                                </m:fPr>
                                <m:num>
                                  <m:r>
                                    <a:rPr lang="en-CA" i="1">
                                      <a:latin typeface="Cambria Math" panose="02040503050406030204" pitchFamily="18" charset="0"/>
                                    </a:rPr>
                                    <m:t>𝐷</m:t>
                                  </m:r>
                                </m:num>
                                <m:den>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i="1">
                                          <a:latin typeface="Cambria Math" panose="02040503050406030204" pitchFamily="18" charset="0"/>
                                        </a:rPr>
                                        <m:t>𝑟</m:t>
                                      </m:r>
                                    </m:e>
                                    <m:sup>
                                      <m:r>
                                        <a:rPr lang="en-CA" i="1">
                                          <a:latin typeface="Cambria Math" panose="02040503050406030204" pitchFamily="18" charset="0"/>
                                        </a:rPr>
                                        <m:t>2</m:t>
                                      </m:r>
                                    </m:sup>
                                  </m:sSup>
                                </m:den>
                              </m:f>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𝐷</m:t>
                                  </m:r>
                                </m:num>
                                <m:den>
                                  <m:r>
                                    <a:rPr lang="en-CA" b="0" i="0" smtClean="0">
                                      <a:latin typeface="Cambria Math" panose="02040503050406030204" pitchFamily="18" charset="0"/>
                                    </a:rPr>
                                    <m:t>2</m:t>
                                  </m:r>
                                  <m:r>
                                    <m:rPr>
                                      <m:sty m:val="p"/>
                                    </m:rPr>
                                    <a:rPr lang="en-CA">
                                      <a:latin typeface="Cambria Math" panose="02040503050406030204" pitchFamily="18" charset="0"/>
                                    </a:rPr>
                                    <m:t>Δ</m:t>
                                  </m:r>
                                  <m:r>
                                    <a:rPr lang="en-CA" i="1">
                                      <a:latin typeface="Cambria Math" panose="02040503050406030204" pitchFamily="18" charset="0"/>
                                    </a:rPr>
                                    <m:t>𝑟</m:t>
                                  </m:r>
                                  <m:r>
                                    <a:rPr lang="en-CA" i="1">
                                      <a:latin typeface="Cambria Math" panose="02040503050406030204" pitchFamily="18" charset="0"/>
                                    </a:rPr>
                                    <m:t> </m:t>
                                  </m:r>
                                  <m:sSub>
                                    <m:sSubPr>
                                      <m:ctrlPr>
                                        <a:rPr lang="en-CA" i="1">
                                          <a:latin typeface="Cambria Math" panose="02040503050406030204" pitchFamily="18" charset="0"/>
                                        </a:rPr>
                                      </m:ctrlPr>
                                    </m:sSubPr>
                                    <m:e>
                                      <m:r>
                                        <a:rPr lang="en-CA" i="1">
                                          <a:latin typeface="Cambria Math" panose="02040503050406030204" pitchFamily="18" charset="0"/>
                                        </a:rPr>
                                        <m:t>𝑟</m:t>
                                      </m:r>
                                    </m:e>
                                    <m:sub>
                                      <m:r>
                                        <a:rPr lang="fr-CA" b="0" i="1" smtClean="0">
                                          <a:latin typeface="Cambria Math" panose="02040503050406030204" pitchFamily="18" charset="0"/>
                                        </a:rPr>
                                        <m:t>4</m:t>
                                      </m:r>
                                    </m:sub>
                                  </m:sSub>
                                </m:den>
                              </m:f>
                            </m:e>
                          </m:mr>
                          <m:mr>
                            <m:e>
                              <m:r>
                                <a:rPr lang="en-CA" i="1">
                                  <a:latin typeface="Cambria Math" panose="02040503050406030204" pitchFamily="18" charset="0"/>
                                </a:rPr>
                                <m:t>0</m:t>
                              </m:r>
                            </m:e>
                            <m:e>
                              <m:r>
                                <a:rPr lang="en-CA" i="1">
                                  <a:latin typeface="Cambria Math" panose="02040503050406030204" pitchFamily="18" charset="0"/>
                                </a:rPr>
                                <m:t>0</m:t>
                              </m:r>
                            </m:e>
                            <m:e>
                              <m:r>
                                <a:rPr lang="en-CA" i="1">
                                  <a:latin typeface="Cambria Math" panose="02040503050406030204" pitchFamily="18" charset="0"/>
                                </a:rPr>
                                <m:t>0</m:t>
                              </m:r>
                            </m:e>
                            <m:e>
                              <m:r>
                                <a:rPr lang="en-CA" i="1">
                                  <a:latin typeface="Cambria Math" panose="02040503050406030204" pitchFamily="18" charset="0"/>
                                </a:rPr>
                                <m:t>0</m:t>
                              </m:r>
                            </m:e>
                            <m:e>
                              <m:r>
                                <a:rPr lang="en-CA" b="0" i="1" smtClean="0">
                                  <a:latin typeface="Cambria Math" panose="02040503050406030204" pitchFamily="18" charset="0"/>
                                </a:rPr>
                                <m:t>1</m:t>
                              </m:r>
                            </m:e>
                          </m:mr>
                        </m:m>
                      </m:e>
                    </m:d>
                  </m:oMath>
                </a14:m>
                <a:r>
                  <a:rPr lang="en-CA" b="0"/>
                  <a:t> </a:t>
                </a:r>
                <a14:m>
                  <m:oMath xmlns:m="http://schemas.openxmlformats.org/officeDocument/2006/math">
                    <m:d>
                      <m:dPr>
                        <m:begChr m:val="["/>
                        <m:endChr m:val="]"/>
                        <m:ctrlPr>
                          <a:rPr lang="en-CA" b="0" i="1" dirty="0" smtClean="0">
                            <a:latin typeface="Cambria Math" panose="02040503050406030204" pitchFamily="18" charset="0"/>
                          </a:rPr>
                        </m:ctrlPr>
                      </m:dPr>
                      <m:e>
                        <m:m>
                          <m:mPr>
                            <m:mcs>
                              <m:mc>
                                <m:mcPr>
                                  <m:count m:val="1"/>
                                  <m:mcJc m:val="center"/>
                                </m:mcPr>
                              </m:mc>
                            </m:mcs>
                            <m:ctrlPr>
                              <a:rPr lang="en-CA" b="0" i="1" dirty="0" smtClean="0">
                                <a:latin typeface="Cambria Math" panose="02040503050406030204" pitchFamily="18" charset="0"/>
                              </a:rPr>
                            </m:ctrlPr>
                          </m:mPr>
                          <m:mr>
                            <m:e>
                              <m:sSubSup>
                                <m:sSubSupPr>
                                  <m:ctrlPr>
                                    <a:rPr lang="en-CA" b="0" i="1" dirty="0" smtClean="0">
                                      <a:latin typeface="Cambria Math" panose="02040503050406030204" pitchFamily="18" charset="0"/>
                                    </a:rPr>
                                  </m:ctrlPr>
                                </m:sSubSupPr>
                                <m:e>
                                  <m:r>
                                    <m:rPr>
                                      <m:brk m:alnAt="7"/>
                                    </m:rPr>
                                    <a:rPr lang="en-CA" b="0" i="1" dirty="0" smtClean="0">
                                      <a:latin typeface="Cambria Math" panose="02040503050406030204" pitchFamily="18" charset="0"/>
                                    </a:rPr>
                                    <m:t>𝐶</m:t>
                                  </m:r>
                                </m:e>
                                <m:sub>
                                  <m:r>
                                    <m:rPr>
                                      <m:brk m:alnAt="7"/>
                                    </m:rPr>
                                    <a:rPr lang="en-CA" b="0" i="1" dirty="0" smtClean="0">
                                      <a:latin typeface="Cambria Math" panose="02040503050406030204" pitchFamily="18" charset="0"/>
                                    </a:rPr>
                                    <m:t>1</m:t>
                                  </m:r>
                                </m:sub>
                                <m:sup>
                                  <m:r>
                                    <m:rPr>
                                      <m:brk m:alnAt="7"/>
                                    </m:rPr>
                                    <a:rPr lang="en-CA" b="0" i="1" dirty="0" smtClean="0">
                                      <a:latin typeface="Cambria Math" panose="02040503050406030204" pitchFamily="18" charset="0"/>
                                    </a:rPr>
                                    <m:t>𝑡</m:t>
                                  </m:r>
                                  <m:r>
                                    <a:rPr lang="en-CA" b="0" i="1" dirty="0" smtClean="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2</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3</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4</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r>
                            <m:e>
                              <m:sSubSup>
                                <m:sSubSupPr>
                                  <m:ctrlPr>
                                    <a:rPr lang="en-CA" i="1" dirty="0">
                                      <a:latin typeface="Cambria Math" panose="02040503050406030204" pitchFamily="18" charset="0"/>
                                    </a:rPr>
                                  </m:ctrlPr>
                                </m:sSubSupPr>
                                <m:e>
                                  <m:r>
                                    <m:rPr>
                                      <m:brk m:alnAt="7"/>
                                    </m:rPr>
                                    <a:rPr lang="en-CA" i="1" dirty="0">
                                      <a:latin typeface="Cambria Math" panose="02040503050406030204" pitchFamily="18" charset="0"/>
                                    </a:rPr>
                                    <m:t>𝐶</m:t>
                                  </m:r>
                                </m:e>
                                <m:sub>
                                  <m:r>
                                    <a:rPr lang="en-CA" b="0" i="1" dirty="0" smtClean="0">
                                      <a:latin typeface="Cambria Math" panose="02040503050406030204" pitchFamily="18" charset="0"/>
                                    </a:rPr>
                                    <m:t>5</m:t>
                                  </m:r>
                                </m:sub>
                                <m:sup>
                                  <m:r>
                                    <m:rPr>
                                      <m:brk m:alnAt="7"/>
                                    </m:rPr>
                                    <a:rPr lang="en-CA" i="1" dirty="0">
                                      <a:latin typeface="Cambria Math" panose="02040503050406030204" pitchFamily="18" charset="0"/>
                                    </a:rPr>
                                    <m:t>𝑡</m:t>
                                  </m:r>
                                  <m:r>
                                    <a:rPr lang="en-CA" i="1" dirty="0">
                                      <a:latin typeface="Cambria Math" panose="02040503050406030204" pitchFamily="18" charset="0"/>
                                    </a:rPr>
                                    <m:t>+1</m:t>
                                  </m:r>
                                </m:sup>
                              </m:sSubSup>
                            </m:e>
                          </m:mr>
                        </m:m>
                      </m:e>
                    </m:d>
                  </m:oMath>
                </a14:m>
                <a:r>
                  <a:rPr lang="en-CA" b="0"/>
                  <a:t> = </a:t>
                </a:r>
                <a14:m>
                  <m:oMath xmlns:m="http://schemas.openxmlformats.org/officeDocument/2006/math">
                    <m:d>
                      <m:dPr>
                        <m:begChr m:val="["/>
                        <m:endChr m:val="]"/>
                        <m:ctrlPr>
                          <a:rPr lang="en-CA" b="0" i="1" smtClean="0">
                            <a:latin typeface="Cambria Math" panose="02040503050406030204" pitchFamily="18" charset="0"/>
                          </a:rPr>
                        </m:ctrlPr>
                      </m:dPr>
                      <m:e>
                        <m:m>
                          <m:mPr>
                            <m:mcs>
                              <m:mc>
                                <m:mcPr>
                                  <m:count m:val="1"/>
                                  <m:mcJc m:val="center"/>
                                </m:mcPr>
                              </m:mc>
                            </m:mcs>
                            <m:ctrlPr>
                              <a:rPr lang="en-CA" b="0" i="1" smtClean="0">
                                <a:latin typeface="Cambria Math" panose="02040503050406030204" pitchFamily="18" charset="0"/>
                              </a:rPr>
                            </m:ctrlPr>
                          </m:mPr>
                          <m:mr>
                            <m:e>
                              <m:r>
                                <m:rPr>
                                  <m:brk m:alnAt="7"/>
                                </m:rPr>
                                <a:rPr lang="en-CA" b="0" i="1" smtClean="0">
                                  <a:latin typeface="Cambria Math" panose="02040503050406030204" pitchFamily="18" charset="0"/>
                                </a:rPr>
                                <m:t>0</m:t>
                              </m:r>
                            </m:e>
                          </m:mr>
                          <m:mr>
                            <m:e>
                              <m:r>
                                <a:rPr lang="en-CA" b="0" i="1" smtClean="0">
                                  <a:latin typeface="Cambria Math" panose="02040503050406030204" pitchFamily="18" charset="0"/>
                                </a:rPr>
                                <m:t>−</m:t>
                              </m:r>
                              <m:sSubSup>
                                <m:sSubSupPr>
                                  <m:ctrlPr>
                                    <a:rPr lang="en-CA" b="0" i="1" smtClean="0">
                                      <a:latin typeface="Cambria Math" panose="02040503050406030204" pitchFamily="18" charset="0"/>
                                    </a:rPr>
                                  </m:ctrlPr>
                                </m:sSubSupPr>
                                <m:e>
                                  <m:r>
                                    <a:rPr lang="en-CA" b="0" i="1" smtClean="0">
                                      <a:latin typeface="Cambria Math" panose="02040503050406030204" pitchFamily="18" charset="0"/>
                                    </a:rPr>
                                    <m:t>𝐶</m:t>
                                  </m:r>
                                </m:e>
                                <m:sub>
                                  <m:r>
                                    <a:rPr lang="en-CA" b="0" i="1" smtClean="0">
                                      <a:latin typeface="Cambria Math" panose="02040503050406030204" pitchFamily="18" charset="0"/>
                                    </a:rPr>
                                    <m:t>2</m:t>
                                  </m:r>
                                </m:sub>
                                <m:sup>
                                  <m:r>
                                    <a:rPr lang="en-CA" b="0" i="1" smtClean="0">
                                      <a:latin typeface="Cambria Math" panose="02040503050406030204" pitchFamily="18" charset="0"/>
                                    </a:rPr>
                                    <m:t>𝑡</m:t>
                                  </m:r>
                                </m:sup>
                              </m:sSubSup>
                              <m:r>
                                <a:rPr lang="en-CA" b="0" i="1" smtClean="0">
                                  <a:latin typeface="Cambria Math" panose="02040503050406030204" pitchFamily="18" charset="0"/>
                                </a:rPr>
                                <m:t>/</m:t>
                              </m:r>
                              <m:r>
                                <m:rPr>
                                  <m:sty m:val="p"/>
                                </m:rPr>
                                <a:rPr lang="en-CA" b="0" i="0" smtClean="0">
                                  <a:latin typeface="Cambria Math" panose="02040503050406030204" pitchFamily="18" charset="0"/>
                                </a:rPr>
                                <m:t>Δ</m:t>
                              </m:r>
                              <m:r>
                                <a:rPr lang="en-CA" b="0" i="1" smtClean="0">
                                  <a:latin typeface="Cambria Math" panose="02040503050406030204" pitchFamily="18" charset="0"/>
                                </a:rPr>
                                <m:t>𝑡</m:t>
                              </m:r>
                            </m:e>
                          </m:mr>
                          <m:mr>
                            <m:e>
                              <m:r>
                                <a:rPr lang="en-CA" i="1">
                                  <a:latin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rPr>
                                    <m:t>𝐶</m:t>
                                  </m:r>
                                </m:e>
                                <m:sub>
                                  <m:r>
                                    <a:rPr lang="en-CA" b="0" i="1" smtClean="0">
                                      <a:latin typeface="Cambria Math" panose="02040503050406030204" pitchFamily="18" charset="0"/>
                                    </a:rPr>
                                    <m:t>3</m:t>
                                  </m:r>
                                </m:sub>
                                <m:sup>
                                  <m:r>
                                    <a:rPr lang="en-CA" i="1">
                                      <a:latin typeface="Cambria Math" panose="02040503050406030204" pitchFamily="18" charset="0"/>
                                    </a:rPr>
                                    <m:t>𝑡</m:t>
                                  </m:r>
                                </m:sup>
                              </m:sSubSup>
                              <m:r>
                                <a:rPr lang="en-CA" i="1">
                                  <a:latin typeface="Cambria Math" panose="02040503050406030204" pitchFamily="18" charset="0"/>
                                </a:rPr>
                                <m:t>/</m:t>
                              </m:r>
                              <m:r>
                                <m:rPr>
                                  <m:sty m:val="p"/>
                                </m:rPr>
                                <a:rPr lang="en-CA">
                                  <a:latin typeface="Cambria Math" panose="02040503050406030204" pitchFamily="18" charset="0"/>
                                </a:rPr>
                                <m:t>Δ</m:t>
                              </m:r>
                              <m:r>
                                <a:rPr lang="en-CA" i="1">
                                  <a:latin typeface="Cambria Math" panose="02040503050406030204" pitchFamily="18" charset="0"/>
                                </a:rPr>
                                <m:t>𝑡</m:t>
                              </m:r>
                            </m:e>
                          </m:mr>
                          <m:mr>
                            <m:e>
                              <m:r>
                                <a:rPr lang="en-CA" i="1">
                                  <a:latin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rPr>
                                    <m:t>𝐶</m:t>
                                  </m:r>
                                </m:e>
                                <m:sub>
                                  <m:r>
                                    <a:rPr lang="en-CA" b="0" i="1" smtClean="0">
                                      <a:latin typeface="Cambria Math" panose="02040503050406030204" pitchFamily="18" charset="0"/>
                                    </a:rPr>
                                    <m:t>4</m:t>
                                  </m:r>
                                </m:sub>
                                <m:sup>
                                  <m:r>
                                    <a:rPr lang="en-CA" i="1">
                                      <a:latin typeface="Cambria Math" panose="02040503050406030204" pitchFamily="18" charset="0"/>
                                    </a:rPr>
                                    <m:t>𝑡</m:t>
                                  </m:r>
                                </m:sup>
                              </m:sSubSup>
                              <m:r>
                                <a:rPr lang="en-CA" i="1">
                                  <a:latin typeface="Cambria Math" panose="02040503050406030204" pitchFamily="18" charset="0"/>
                                </a:rPr>
                                <m:t>/</m:t>
                              </m:r>
                              <m:r>
                                <m:rPr>
                                  <m:sty m:val="p"/>
                                </m:rPr>
                                <a:rPr lang="en-CA">
                                  <a:latin typeface="Cambria Math" panose="02040503050406030204" pitchFamily="18" charset="0"/>
                                </a:rPr>
                                <m:t>Δ</m:t>
                              </m:r>
                              <m:r>
                                <a:rPr lang="en-CA" i="1">
                                  <a:latin typeface="Cambria Math" panose="02040503050406030204" pitchFamily="18" charset="0"/>
                                </a:rPr>
                                <m:t>𝑡</m:t>
                              </m:r>
                            </m:e>
                          </m:mr>
                          <m:m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𝑒</m:t>
                                  </m:r>
                                </m:sub>
                              </m:sSub>
                            </m:e>
                          </m:mr>
                        </m:m>
                      </m:e>
                    </m:d>
                  </m:oMath>
                </a14:m>
                <a:endParaRPr lang="fr-FR"/>
              </a:p>
            </p:txBody>
          </p:sp>
        </mc:Choice>
        <mc:Fallback xmlns="">
          <p:sp>
            <p:nvSpPr>
              <p:cNvPr id="6" name="TextBox 5">
                <a:extLst>
                  <a:ext uri="{FF2B5EF4-FFF2-40B4-BE49-F238E27FC236}">
                    <a16:creationId xmlns:a16="http://schemas.microsoft.com/office/drawing/2014/main" id="{7C826318-1B6A-0F11-8BEB-21A595CE7A91}"/>
                  </a:ext>
                </a:extLst>
              </p:cNvPr>
              <p:cNvSpPr txBox="1">
                <a:spLocks noRot="1" noChangeAspect="1" noMove="1" noResize="1" noEditPoints="1" noAdjustHandles="1" noChangeArrowheads="1" noChangeShapeType="1" noTextEdit="1"/>
              </p:cNvSpPr>
              <p:nvPr/>
            </p:nvSpPr>
            <p:spPr>
              <a:xfrm>
                <a:off x="94129" y="825528"/>
                <a:ext cx="11718758" cy="5601213"/>
              </a:xfrm>
              <a:prstGeom prst="rect">
                <a:avLst/>
              </a:prstGeom>
              <a:blipFill>
                <a:blip r:embed="rId2"/>
                <a:stretch>
                  <a:fillRect l="-416"/>
                </a:stretch>
              </a:blipFill>
            </p:spPr>
            <p:txBody>
              <a:bodyPr/>
              <a:lstStyle/>
              <a:p>
                <a:r>
                  <a:rPr lang="en-US">
                    <a:noFill/>
                  </a:rPr>
                  <a:t> </a:t>
                </a:r>
              </a:p>
            </p:txBody>
          </p:sp>
        </mc:Fallback>
      </mc:AlternateContent>
    </p:spTree>
    <p:extLst>
      <p:ext uri="{BB962C8B-B14F-4D97-AF65-F5344CB8AC3E}">
        <p14:creationId xmlns:p14="http://schemas.microsoft.com/office/powerpoint/2010/main" val="2575515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93B4BB7-C850-5131-397A-0A060E5BEE0D}"/>
                  </a:ext>
                </a:extLst>
              </p:cNvPr>
              <p:cNvSpPr txBox="1"/>
              <p:nvPr/>
            </p:nvSpPr>
            <p:spPr>
              <a:xfrm>
                <a:off x="80238" y="1130036"/>
                <a:ext cx="11844029" cy="546322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fr-FR"/>
                  <a:t>Details de la procédure appliquée:</a:t>
                </a:r>
              </a:p>
              <a:p>
                <a:pPr algn="just" latinLnBrk="0">
                  <a:lnSpc>
                    <a:spcPct val="150000"/>
                  </a:lnSpc>
                </a:pPr>
                <a:r>
                  <a:rPr lang="fr-FR"/>
                  <a:t> La première méthode de vérification utilisée est la comparaison code a code. Pour cela c’est le logiciel d’éléments fini </a:t>
                </a:r>
                <a:r>
                  <a:rPr lang="fr-FR" err="1"/>
                  <a:t>Comsol</a:t>
                </a:r>
                <a:r>
                  <a:rPr lang="fr-FR"/>
                  <a:t> qui sera utilisé afin de calculer la solution de référence. Premièrement, la physique utilisée est le transfert de chaleur dans un solide en régime transitoire, ceci est du au fait que l’équation de Fick a la même forme que l’équation de la chaleur. Puis, le domaine sera 1D axisymétrique. Le problème physique dont il est question ici est l’évolution de la concentration dans le domaine, ainsi, par identification entre les deux équations mentionnées, il sera possible d’utiliser le module de transmission de chaleur afin de trouver la concentration dans le domaine.</a:t>
                </a:r>
              </a:p>
              <a:p>
                <a:pPr algn="just">
                  <a:lnSpc>
                    <a:spcPct val="150000"/>
                  </a:lnSpc>
                </a:pPr>
                <a:r>
                  <a:rPr lang="fr-FR"/>
                  <a:t>Équation de Fick : </a:t>
                </a:r>
                <a14:m>
                  <m:oMath xmlns:m="http://schemas.openxmlformats.org/officeDocument/2006/math">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𝐶</m:t>
                        </m:r>
                      </m:num>
                      <m:den>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𝑡</m:t>
                        </m:r>
                      </m:den>
                    </m:f>
                    <m:r>
                      <a:rPr lang="en-CA" b="0" i="1" smtClean="0">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𝐷</m:t>
                        </m:r>
                      </m:e>
                      <m:sub>
                        <m:r>
                          <a:rPr lang="en-CA" i="1">
                            <a:latin typeface="Cambria Math" panose="02040503050406030204" pitchFamily="18" charset="0"/>
                            <a:ea typeface="Cambria Math" panose="02040503050406030204" pitchFamily="18" charset="0"/>
                          </a:rPr>
                          <m:t>𝑒𝑓𝑓</m:t>
                        </m:r>
                      </m:sub>
                    </m:sSub>
                    <m:r>
                      <a:rPr lang="en-CA" b="0" i="1" smtClean="0">
                        <a:latin typeface="Cambria Math" panose="02040503050406030204" pitchFamily="18" charset="0"/>
                        <a:ea typeface="Cambria Math" panose="02040503050406030204" pitchFamily="18" charset="0"/>
                      </a:rPr>
                      <m:t> </m:t>
                    </m:r>
                    <m:sSup>
                      <m:sSupPr>
                        <m:ctrlPr>
                          <a:rPr lang="en-CA" b="0" i="1" smtClean="0">
                            <a:latin typeface="Cambria Math" panose="02040503050406030204" pitchFamily="18" charset="0"/>
                            <a:ea typeface="Cambria Math" panose="02040503050406030204" pitchFamily="18" charset="0"/>
                          </a:rPr>
                        </m:ctrlPr>
                      </m:sSupPr>
                      <m:e>
                        <m:r>
                          <m:rPr>
                            <m:sty m:val="p"/>
                          </m:rPr>
                          <a:rPr lang="en-CA" b="0" i="0" smtClean="0">
                            <a:latin typeface="Cambria Math" panose="02040503050406030204" pitchFamily="18" charset="0"/>
                            <a:ea typeface="Cambria Math" panose="02040503050406030204" pitchFamily="18" charset="0"/>
                          </a:rPr>
                          <m:t>∇</m:t>
                        </m:r>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𝐶</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𝐾𝐶</m:t>
                    </m:r>
                  </m:oMath>
                </a14:m>
                <a:endParaRPr lang="en-CA" b="0"/>
              </a:p>
              <a:p>
                <a:pPr algn="just">
                  <a:lnSpc>
                    <a:spcPct val="150000"/>
                  </a:lnSpc>
                </a:pPr>
                <a:r>
                  <a:rPr lang="fr-FR"/>
                  <a:t>Équation</a:t>
                </a:r>
                <a:r>
                  <a:rPr lang="en-CA"/>
                  <a:t> de la </a:t>
                </a:r>
                <a:r>
                  <a:rPr lang="fr-FR"/>
                  <a:t>chaleur</a:t>
                </a:r>
                <a:r>
                  <a:rPr lang="en-CA"/>
                  <a:t> : </a:t>
                </a:r>
                <a14:m>
                  <m:oMath xmlns:m="http://schemas.openxmlformats.org/officeDocument/2006/math">
                    <m:r>
                      <a:rPr lang="en-CA" b="0" i="1" smtClean="0">
                        <a:latin typeface="Cambria Math" panose="02040503050406030204" pitchFamily="18" charset="0"/>
                        <a:ea typeface="Cambria Math" panose="02040503050406030204" pitchFamily="18" charset="0"/>
                      </a:rPr>
                      <m:t>𝜌</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𝐶</m:t>
                        </m:r>
                      </m:e>
                      <m:sub>
                        <m:r>
                          <a:rPr lang="en-CA" b="0" i="1" smtClean="0">
                            <a:latin typeface="Cambria Math" panose="02040503050406030204" pitchFamily="18" charset="0"/>
                            <a:ea typeface="Cambria Math" panose="02040503050406030204" pitchFamily="18" charset="0"/>
                          </a:rPr>
                          <m:t>𝑝</m:t>
                        </m:r>
                      </m:sub>
                    </m:sSub>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𝑇</m:t>
                        </m:r>
                      </m:num>
                      <m:den>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𝑡</m:t>
                        </m:r>
                      </m:den>
                    </m:f>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𝑘</m:t>
                    </m:r>
                    <m:sSup>
                      <m:sSupPr>
                        <m:ctrlPr>
                          <a:rPr lang="en-CA" b="0" i="1" smtClean="0">
                            <a:latin typeface="Cambria Math" panose="02040503050406030204" pitchFamily="18" charset="0"/>
                            <a:ea typeface="Cambria Math" panose="02040503050406030204" pitchFamily="18" charset="0"/>
                          </a:rPr>
                        </m:ctrlPr>
                      </m:sSupPr>
                      <m:e>
                        <m:r>
                          <m:rPr>
                            <m:sty m:val="p"/>
                          </m:rPr>
                          <a:rPr lang="en-CA" b="0" i="0" smtClean="0">
                            <a:latin typeface="Cambria Math" panose="02040503050406030204" pitchFamily="18" charset="0"/>
                            <a:ea typeface="Cambria Math" panose="02040503050406030204" pitchFamily="18" charset="0"/>
                          </a:rPr>
                          <m:t>∇</m:t>
                        </m:r>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m:t>
                    </m:r>
                    <m:acc>
                      <m:accPr>
                        <m:chr m:val="̇"/>
                        <m:ctrlPr>
                          <a:rPr lang="en-CA" b="0" i="1" smtClean="0">
                            <a:latin typeface="Cambria Math" panose="02040503050406030204" pitchFamily="18" charset="0"/>
                            <a:ea typeface="Cambria Math" panose="02040503050406030204" pitchFamily="18" charset="0"/>
                          </a:rPr>
                        </m:ctrlPr>
                      </m:accPr>
                      <m:e>
                        <m:r>
                          <a:rPr lang="en-CA" b="0" i="1" smtClean="0">
                            <a:latin typeface="Cambria Math" panose="02040503050406030204" pitchFamily="18" charset="0"/>
                            <a:ea typeface="Cambria Math" panose="02040503050406030204" pitchFamily="18" charset="0"/>
                          </a:rPr>
                          <m:t>𝑞</m:t>
                        </m:r>
                      </m:e>
                    </m:acc>
                    <m:r>
                      <a:rPr lang="en-CA" b="0" i="1" smtClean="0">
                        <a:latin typeface="Cambria Math" panose="02040503050406030204" pitchFamily="18" charset="0"/>
                        <a:ea typeface="Cambria Math" panose="02040503050406030204" pitchFamily="18" charset="0"/>
                      </a:rPr>
                      <m:t> </m:t>
                    </m:r>
                  </m:oMath>
                </a14:m>
                <a:endParaRPr lang="en-CA" b="0"/>
              </a:p>
              <a:p>
                <a:pPr algn="just">
                  <a:lnSpc>
                    <a:spcPct val="150000"/>
                  </a:lnSpc>
                </a:pPr>
                <a:r>
                  <a:rPr lang="en-CA"/>
                  <a:t>On </a:t>
                </a:r>
                <a:r>
                  <a:rPr lang="en-CA" err="1"/>
                  <a:t>peut</a:t>
                </a:r>
                <a:r>
                  <a:rPr lang="en-CA"/>
                  <a:t> </a:t>
                </a:r>
                <a:r>
                  <a:rPr lang="en-CA" err="1"/>
                  <a:t>ainsi</a:t>
                </a:r>
                <a:r>
                  <a:rPr lang="en-CA"/>
                  <a:t> </a:t>
                </a:r>
                <a:r>
                  <a:rPr lang="en-CA" err="1"/>
                  <a:t>voir</a:t>
                </a:r>
                <a:r>
                  <a:rPr lang="en-CA"/>
                  <a:t> par identification que </a:t>
                </a:r>
                <a14:m>
                  <m:oMath xmlns:m="http://schemas.openxmlformats.org/officeDocument/2006/math">
                    <m:r>
                      <m:rPr>
                        <m:sty m:val="p"/>
                      </m:rPr>
                      <a:rPr lang="en-CA" b="0" i="0" smtClean="0">
                        <a:latin typeface="Cambria Math" panose="02040503050406030204" pitchFamily="18" charset="0"/>
                      </a:rPr>
                      <m:t>T</m:t>
                    </m:r>
                    <m:r>
                      <a:rPr lang="en-CA" b="0" i="0" smtClean="0">
                        <a:latin typeface="Cambria Math" panose="02040503050406030204" pitchFamily="18" charset="0"/>
                      </a:rPr>
                      <m:t>=</m:t>
                    </m:r>
                    <m:r>
                      <m:rPr>
                        <m:sty m:val="p"/>
                      </m:rPr>
                      <a:rPr lang="en-CA" b="0" i="0" smtClean="0">
                        <a:latin typeface="Cambria Math" panose="02040503050406030204" pitchFamily="18" charset="0"/>
                      </a:rPr>
                      <m:t>C</m:t>
                    </m:r>
                    <m:r>
                      <a:rPr lang="en-CA" b="0" i="0" smtClean="0">
                        <a:latin typeface="Cambria Math" panose="02040503050406030204" pitchFamily="18" charset="0"/>
                      </a:rPr>
                      <m:t>,  </m:t>
                    </m:r>
                    <m:r>
                      <a:rPr lang="en-CA" b="0" i="1" smtClean="0">
                        <a:latin typeface="Cambria Math" panose="02040503050406030204" pitchFamily="18" charset="0"/>
                      </a:rPr>
                      <m:t>𝜌</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𝐶</m:t>
                        </m:r>
                      </m:e>
                      <m:sub>
                        <m:r>
                          <a:rPr lang="en-CA" b="0" i="1" smtClean="0">
                            <a:latin typeface="Cambria Math" panose="02040503050406030204" pitchFamily="18" charset="0"/>
                          </a:rPr>
                          <m:t>𝑝</m:t>
                        </m:r>
                      </m:sub>
                    </m:sSub>
                    <m:r>
                      <a:rPr lang="en-CA" b="0" i="1" smtClean="0">
                        <a:latin typeface="Cambria Math" panose="02040503050406030204" pitchFamily="18" charset="0"/>
                      </a:rPr>
                      <m:t>=1, </m:t>
                    </m:r>
                    <m:r>
                      <a:rPr lang="en-CA" b="0" i="1" smtClean="0">
                        <a:latin typeface="Cambria Math" panose="02040503050406030204" pitchFamily="18" charset="0"/>
                      </a:rPr>
                      <m:t>𝑘</m:t>
                    </m:r>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𝐷</m:t>
                        </m:r>
                      </m:e>
                      <m:sub>
                        <m:r>
                          <a:rPr lang="en-CA" b="0" i="1" smtClean="0">
                            <a:latin typeface="Cambria Math" panose="02040503050406030204" pitchFamily="18" charset="0"/>
                          </a:rPr>
                          <m:t>𝑒𝑓𝑓</m:t>
                        </m:r>
                      </m:sub>
                    </m:sSub>
                    <m:r>
                      <a:rPr lang="en-CA" b="0" i="1" smtClean="0">
                        <a:latin typeface="Cambria Math" panose="02040503050406030204" pitchFamily="18" charset="0"/>
                      </a:rPr>
                      <m:t> </m:t>
                    </m:r>
                    <m:r>
                      <a:rPr lang="en-CA" b="0" i="1" smtClean="0">
                        <a:latin typeface="Cambria Math" panose="02040503050406030204" pitchFamily="18" charset="0"/>
                      </a:rPr>
                      <m:t>𝑒𝑡</m:t>
                    </m:r>
                    <m:r>
                      <a:rPr lang="en-CA" b="0" i="1" smtClean="0">
                        <a:latin typeface="Cambria Math" panose="02040503050406030204" pitchFamily="18" charset="0"/>
                      </a:rPr>
                      <m:t> </m:t>
                    </m:r>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𝑞</m:t>
                        </m:r>
                      </m:e>
                    </m:acc>
                    <m:r>
                      <a:rPr lang="en-CA" b="0" i="1" smtClean="0">
                        <a:latin typeface="Cambria Math" panose="02040503050406030204" pitchFamily="18" charset="0"/>
                      </a:rPr>
                      <m:t>=−</m:t>
                    </m:r>
                    <m:r>
                      <a:rPr lang="en-CA" b="0" i="1" smtClean="0">
                        <a:latin typeface="Cambria Math" panose="02040503050406030204" pitchFamily="18" charset="0"/>
                      </a:rPr>
                      <m:t>𝐾𝐶</m:t>
                    </m:r>
                    <m:r>
                      <a:rPr lang="en-CA" b="0" i="1" smtClean="0">
                        <a:latin typeface="Cambria Math" panose="02040503050406030204" pitchFamily="18" charset="0"/>
                      </a:rPr>
                      <m:t>=−</m:t>
                    </m:r>
                    <m:r>
                      <a:rPr lang="en-CA" b="0" i="1" smtClean="0">
                        <a:latin typeface="Cambria Math" panose="02040503050406030204" pitchFamily="18" charset="0"/>
                      </a:rPr>
                      <m:t>𝐾𝑇</m:t>
                    </m:r>
                  </m:oMath>
                </a14:m>
                <a:endParaRPr lang="en-CA" b="0"/>
              </a:p>
              <a:p>
                <a:pPr algn="just">
                  <a:lnSpc>
                    <a:spcPct val="150000"/>
                  </a:lnSpc>
                </a:pPr>
                <a:endParaRPr lang="fr-FR"/>
              </a:p>
            </p:txBody>
          </p:sp>
        </mc:Choice>
        <mc:Fallback xmlns="">
          <p:sp>
            <p:nvSpPr>
              <p:cNvPr id="2" name="TextBox 1">
                <a:extLst>
                  <a:ext uri="{FF2B5EF4-FFF2-40B4-BE49-F238E27FC236}">
                    <a16:creationId xmlns:a16="http://schemas.microsoft.com/office/drawing/2014/main" id="{793B4BB7-C850-5131-397A-0A060E5BEE0D}"/>
                  </a:ext>
                </a:extLst>
              </p:cNvPr>
              <p:cNvSpPr txBox="1">
                <a:spLocks noRot="1" noChangeAspect="1" noMove="1" noResize="1" noEditPoints="1" noAdjustHandles="1" noChangeArrowheads="1" noChangeShapeType="1" noTextEdit="1"/>
              </p:cNvSpPr>
              <p:nvPr/>
            </p:nvSpPr>
            <p:spPr>
              <a:xfrm>
                <a:off x="80238" y="1130036"/>
                <a:ext cx="11844029" cy="5463227"/>
              </a:xfrm>
              <a:prstGeom prst="rect">
                <a:avLst/>
              </a:prstGeom>
              <a:blipFill>
                <a:blip r:embed="rId2"/>
                <a:stretch>
                  <a:fillRect l="-412" r="-46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B5C72C6F-FFAC-1F38-1C03-CC55D14E145F}"/>
              </a:ext>
            </a:extLst>
          </p:cNvPr>
          <p:cNvSpPr txBox="1"/>
          <p:nvPr/>
        </p:nvSpPr>
        <p:spPr>
          <a:xfrm>
            <a:off x="204536" y="359309"/>
            <a:ext cx="9453813" cy="468590"/>
          </a:xfrm>
          <a:prstGeom prst="rect">
            <a:avLst/>
          </a:prstGeom>
          <a:noFill/>
        </p:spPr>
        <p:txBody>
          <a:bodyPr wrap="square">
            <a:spAutoFit/>
          </a:bodyPr>
          <a:lstStyle/>
          <a:p>
            <a:pPr>
              <a:lnSpc>
                <a:spcPct val="150000"/>
              </a:lnSpc>
            </a:pPr>
            <a:r>
              <a:rPr lang="fr-FR"/>
              <a:t>Question A : Vérification de code. Comparaison code a code</a:t>
            </a:r>
          </a:p>
        </p:txBody>
      </p:sp>
      <p:cxnSp>
        <p:nvCxnSpPr>
          <p:cNvPr id="6" name="Straight Connector 5">
            <a:extLst>
              <a:ext uri="{FF2B5EF4-FFF2-40B4-BE49-F238E27FC236}">
                <a16:creationId xmlns:a16="http://schemas.microsoft.com/office/drawing/2014/main" id="{254F9E25-1596-EDF0-AA11-55FCAE89CC3B}"/>
              </a:ext>
            </a:extLst>
          </p:cNvPr>
          <p:cNvCxnSpPr>
            <a:cxnSpLocks noGrp="1" noRot="1" noMove="1" noResize="1" noEditPoints="1" noAdjustHandles="1" noChangeArrowheads="1" noChangeShapeType="1"/>
          </p:cNvCxnSpPr>
          <p:nvPr/>
        </p:nvCxnSpPr>
        <p:spPr>
          <a:xfrm flipV="1">
            <a:off x="204536" y="9745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6596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3F457B-3456-AEC6-76C5-6AF9CBB11A0D}"/>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C8A0E86D-F883-36BB-7FB4-502BC6591957}"/>
                  </a:ext>
                </a:extLst>
              </p:cNvPr>
              <p:cNvSpPr txBox="1"/>
              <p:nvPr/>
            </p:nvSpPr>
            <p:spPr>
              <a:xfrm>
                <a:off x="80238" y="933108"/>
                <a:ext cx="11844029" cy="5924892"/>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fr-FR"/>
                  <a:t>Étapes de l’analyse de convergence :</a:t>
                </a:r>
              </a:p>
              <a:p>
                <a:pPr marL="285750" indent="-285750" algn="just">
                  <a:lnSpc>
                    <a:spcPct val="150000"/>
                  </a:lnSpc>
                  <a:buFont typeface="Poppins Light" panose="00000400000000000000" pitchFamily="2" charset="0"/>
                  <a:buChar char="–"/>
                </a:pPr>
                <a:r>
                  <a:rPr lang="fr-FR"/>
                  <a:t>Pour l’étude de la convergence du pas d’espace, fixer le pas de temps </a:t>
                </a:r>
                <a14:m>
                  <m:oMath xmlns:m="http://schemas.openxmlformats.org/officeDocument/2006/math">
                    <m:r>
                      <m:rPr>
                        <m:sty m:val="p"/>
                      </m:rPr>
                      <a:rPr lang="en-CA" b="0" i="0" smtClean="0">
                        <a:latin typeface="Cambria Math" panose="02040503050406030204" pitchFamily="18" charset="0"/>
                      </a:rPr>
                      <m:t>Δt</m:t>
                    </m:r>
                  </m:oMath>
                </a14:m>
                <a:r>
                  <a:rPr lang="fr-FR"/>
                  <a:t>. </a:t>
                </a:r>
                <a:r>
                  <a:rPr lang="en-CA" err="1"/>
                  <a:t>Generer</a:t>
                </a:r>
                <a:r>
                  <a:rPr lang="en-CA"/>
                  <a:t> </a:t>
                </a:r>
                <a:r>
                  <a:rPr lang="en-CA" err="1"/>
                  <a:t>plusieurs</a:t>
                </a:r>
                <a:r>
                  <a:rPr lang="en-CA"/>
                  <a:t> pas </a:t>
                </a:r>
                <a:r>
                  <a:rPr lang="en-CA" err="1"/>
                  <a:t>d’espace</a:t>
                </a:r>
                <a:r>
                  <a:rPr lang="en-CA"/>
                  <a:t> </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𝑟</m:t>
                    </m:r>
                  </m:oMath>
                </a14:m>
                <a:r>
                  <a:rPr lang="fr-FR"/>
                  <a:t>. Passer a travers les </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𝑟</m:t>
                    </m:r>
                  </m:oMath>
                </a14:m>
                <a:r>
                  <a:rPr lang="fr-FR"/>
                  <a:t> en gardant </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𝑡</m:t>
                    </m:r>
                    <m:r>
                      <a:rPr lang="en-CA" b="0" i="1" smtClean="0">
                        <a:latin typeface="Cambria Math" panose="02040503050406030204" pitchFamily="18" charset="0"/>
                      </a:rPr>
                      <m:t> </m:t>
                    </m:r>
                  </m:oMath>
                </a14:m>
                <a:r>
                  <a:rPr lang="fr-FR"/>
                  <a:t>constant.</a:t>
                </a:r>
              </a:p>
              <a:p>
                <a:pPr marL="285750" indent="-285750" algn="just">
                  <a:lnSpc>
                    <a:spcPct val="150000"/>
                  </a:lnSpc>
                  <a:buFont typeface="Poppins Light" panose="00000400000000000000" pitchFamily="2" charset="0"/>
                  <a:buChar char="–"/>
                </a:pPr>
                <a:r>
                  <a:rPr lang="fr-FR"/>
                  <a:t>Pour l ’étude de la convergence du pas de temps, fixer le pas d’espace </a:t>
                </a:r>
                <a14:m>
                  <m:oMath xmlns:m="http://schemas.openxmlformats.org/officeDocument/2006/math">
                    <m:r>
                      <m:rPr>
                        <m:sty m:val="p"/>
                      </m:rPr>
                      <a:rPr lang="en-CA" b="0" i="0" smtClean="0">
                        <a:latin typeface="Cambria Math" panose="02040503050406030204" pitchFamily="18" charset="0"/>
                      </a:rPr>
                      <m:t>Δ</m:t>
                    </m:r>
                    <m:r>
                      <a:rPr lang="en-CA" i="1">
                        <a:latin typeface="Cambria Math" panose="02040503050406030204" pitchFamily="18" charset="0"/>
                      </a:rPr>
                      <m:t>𝑟</m:t>
                    </m:r>
                  </m:oMath>
                </a14:m>
                <a:r>
                  <a:rPr lang="fr-FR"/>
                  <a:t>. Générer plusieurs pas de temps </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𝑡</m:t>
                    </m:r>
                    <m:r>
                      <a:rPr lang="en-CA" b="0" i="1" smtClean="0">
                        <a:latin typeface="Cambria Math" panose="02040503050406030204" pitchFamily="18" charset="0"/>
                      </a:rPr>
                      <m:t>.</m:t>
                    </m:r>
                  </m:oMath>
                </a14:m>
                <a:r>
                  <a:rPr lang="fr-FR"/>
                  <a:t> Passer a travers les </a:t>
                </a:r>
                <a14:m>
                  <m:oMath xmlns:m="http://schemas.openxmlformats.org/officeDocument/2006/math">
                    <m:r>
                      <m:rPr>
                        <m:sty m:val="p"/>
                      </m:rPr>
                      <a:rPr lang="en-CA">
                        <a:latin typeface="Cambria Math" panose="02040503050406030204" pitchFamily="18" charset="0"/>
                      </a:rPr>
                      <m:t>Δ</m:t>
                    </m:r>
                    <m:r>
                      <m:rPr>
                        <m:sty m:val="p"/>
                      </m:rPr>
                      <a:rPr lang="en-CA" b="0" i="0" smtClean="0">
                        <a:latin typeface="Cambria Math" panose="02040503050406030204" pitchFamily="18" charset="0"/>
                      </a:rPr>
                      <m:t>t</m:t>
                    </m:r>
                    <m:r>
                      <a:rPr lang="en-CA" b="0" i="0" smtClean="0">
                        <a:latin typeface="Cambria Math" panose="02040503050406030204" pitchFamily="18" charset="0"/>
                      </a:rPr>
                      <m:t> </m:t>
                    </m:r>
                  </m:oMath>
                </a14:m>
                <a:r>
                  <a:rPr lang="fr-FR"/>
                  <a:t> en gardant </a:t>
                </a:r>
                <a14:m>
                  <m:oMath xmlns:m="http://schemas.openxmlformats.org/officeDocument/2006/math">
                    <m:r>
                      <m:rPr>
                        <m:sty m:val="p"/>
                      </m:rPr>
                      <a:rPr lang="en-CA">
                        <a:latin typeface="Cambria Math" panose="02040503050406030204" pitchFamily="18" charset="0"/>
                      </a:rPr>
                      <m:t>Δ</m:t>
                    </m:r>
                    <m:r>
                      <a:rPr lang="en-CA" b="0" i="1" smtClean="0">
                        <a:latin typeface="Cambria Math" panose="02040503050406030204" pitchFamily="18" charset="0"/>
                      </a:rPr>
                      <m:t>𝑟</m:t>
                    </m:r>
                    <m:r>
                      <a:rPr lang="en-CA" i="1">
                        <a:latin typeface="Cambria Math" panose="02040503050406030204" pitchFamily="18" charset="0"/>
                      </a:rPr>
                      <m:t> </m:t>
                    </m:r>
                  </m:oMath>
                </a14:m>
                <a:r>
                  <a:rPr lang="fr-FR"/>
                  <a:t>constant.</a:t>
                </a:r>
                <a:endParaRPr lang="en-CA" b="0"/>
              </a:p>
              <a:p>
                <a:pPr marL="285750" indent="-285750" algn="just">
                  <a:lnSpc>
                    <a:spcPct val="150000"/>
                  </a:lnSpc>
                  <a:buFont typeface="Poppins Light" panose="00000400000000000000" pitchFamily="2" charset="0"/>
                  <a:buChar char="–"/>
                </a:pPr>
                <a:r>
                  <a:rPr lang="fr-FR"/>
                  <a:t>Afin d’être en mesure d’observer la convergence il est nécessaire de prendre un pas de temps assez fin durant l’étude du pas d’espace et vice versa.</a:t>
                </a:r>
              </a:p>
              <a:p>
                <a:pPr marL="285750" indent="-285750" algn="just">
                  <a:lnSpc>
                    <a:spcPct val="150000"/>
                  </a:lnSpc>
                  <a:buFont typeface="Poppins Light" panose="00000400000000000000" pitchFamily="2" charset="0"/>
                  <a:buChar char="–"/>
                </a:pPr>
                <a:r>
                  <a:rPr lang="fr-FR"/>
                  <a:t>Pour chaque combinaisons (</a:t>
                </a:r>
                <a14:m>
                  <m:oMath xmlns:m="http://schemas.openxmlformats.org/officeDocument/2006/math">
                    <m:r>
                      <m:rPr>
                        <m:sty m:val="p"/>
                      </m:rPr>
                      <a:rPr lang="en-CA" b="0" i="0" smtClean="0">
                        <a:latin typeface="Cambria Math" panose="02040503050406030204" pitchFamily="18" charset="0"/>
                      </a:rPr>
                      <m:t>Δ</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𝑟</m:t>
                        </m:r>
                      </m:e>
                      <m:sub>
                        <m:r>
                          <a:rPr lang="en-CA" b="0" i="1" smtClean="0">
                            <a:latin typeface="Cambria Math" panose="02040503050406030204" pitchFamily="18" charset="0"/>
                          </a:rPr>
                          <m:t>𝑖</m:t>
                        </m:r>
                      </m:sub>
                    </m:sSub>
                    <m:r>
                      <a:rPr lang="en-CA" b="0" i="1" smtClean="0">
                        <a:latin typeface="Cambria Math" panose="02040503050406030204" pitchFamily="18" charset="0"/>
                      </a:rPr>
                      <m:t>, </m:t>
                    </m:r>
                    <m:r>
                      <m:rPr>
                        <m:sty m:val="p"/>
                      </m:rPr>
                      <a:rPr lang="en-CA" b="0" i="0" smtClean="0">
                        <a:latin typeface="Cambria Math" panose="02040503050406030204" pitchFamily="18" charset="0"/>
                      </a:rPr>
                      <m:t>Δ</m:t>
                    </m:r>
                    <m:r>
                      <a:rPr lang="en-CA" b="0" i="1" smtClean="0">
                        <a:latin typeface="Cambria Math" panose="02040503050406030204" pitchFamily="18" charset="0"/>
                      </a:rPr>
                      <m:t>𝑡</m:t>
                    </m:r>
                    <m:r>
                      <a:rPr lang="en-CA" b="0" i="1" smtClean="0">
                        <a:latin typeface="Cambria Math" panose="02040503050406030204" pitchFamily="18" charset="0"/>
                      </a:rPr>
                      <m:t>)</m:t>
                    </m:r>
                  </m:oMath>
                </a14:m>
                <a:r>
                  <a:rPr lang="fr-FR"/>
                  <a:t> pour la convergence en espace ou (</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𝑟</m:t>
                    </m:r>
                    <m:r>
                      <a:rPr lang="en-CA" b="0" i="1" smtClean="0">
                        <a:latin typeface="Cambria Math" panose="02040503050406030204" pitchFamily="18" charset="0"/>
                      </a:rPr>
                      <m:t>, </m:t>
                    </m:r>
                    <m:r>
                      <m:rPr>
                        <m:sty m:val="p"/>
                      </m:rPr>
                      <a:rPr lang="en-CA" b="0" i="0" smtClean="0">
                        <a:latin typeface="Cambria Math" panose="02040503050406030204" pitchFamily="18" charset="0"/>
                      </a:rPr>
                      <m:t>Δ</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𝑡</m:t>
                        </m:r>
                      </m:e>
                      <m:sub>
                        <m:r>
                          <a:rPr lang="en-CA" b="0" i="1" smtClean="0">
                            <a:latin typeface="Cambria Math" panose="02040503050406030204" pitchFamily="18" charset="0"/>
                          </a:rPr>
                          <m:t>𝑖</m:t>
                        </m:r>
                      </m:sub>
                    </m:sSub>
                  </m:oMath>
                </a14:m>
                <a:r>
                  <a:rPr lang="fr-FR"/>
                  <a:t>) pour la convergence en temps, calculer les solutions numérique et exacte et conserver les solutions a chaque instant t de la simulation et a chaque nœud du domaine</a:t>
                </a:r>
              </a:p>
              <a:p>
                <a:pPr marL="285750" indent="-285750" algn="just">
                  <a:lnSpc>
                    <a:spcPct val="150000"/>
                  </a:lnSpc>
                  <a:buFont typeface="Poppins Light" panose="00000400000000000000" pitchFamily="2" charset="0"/>
                  <a:buChar char="–"/>
                </a:pPr>
                <a:r>
                  <a:rPr lang="fr-FR"/>
                  <a:t>Calculer les normes des erreurs </a:t>
                </a:r>
                <a14:m>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𝐿</m:t>
                        </m:r>
                      </m:e>
                      <m:sub>
                        <m:r>
                          <a:rPr lang="en-CA" b="0" i="1" smtClean="0">
                            <a:latin typeface="Cambria Math" panose="02040503050406030204" pitchFamily="18" charset="0"/>
                          </a:rPr>
                          <m:t>1</m:t>
                        </m:r>
                      </m:sub>
                    </m:sSub>
                    <m:r>
                      <a:rPr lang="en-CA" b="0" i="1" smtClean="0">
                        <a:latin typeface="Cambria Math" panose="02040503050406030204" pitchFamily="18" charset="0"/>
                      </a:rPr>
                      <m:t>, </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𝐿</m:t>
                        </m:r>
                      </m:e>
                      <m:sub>
                        <m:r>
                          <a:rPr lang="en-CA" b="0" i="1" smtClean="0">
                            <a:latin typeface="Cambria Math" panose="02040503050406030204" pitchFamily="18" charset="0"/>
                          </a:rPr>
                          <m:t>2</m:t>
                        </m:r>
                      </m:sub>
                    </m:sSub>
                    <m:r>
                      <a:rPr lang="en-CA" b="0" i="1" smtClean="0">
                        <a:latin typeface="Cambria Math" panose="02040503050406030204" pitchFamily="18" charset="0"/>
                      </a:rPr>
                      <m:t> </m:t>
                    </m:r>
                    <m:r>
                      <a:rPr lang="en-CA" b="0" i="1" smtClean="0">
                        <a:latin typeface="Cambria Math" panose="02040503050406030204" pitchFamily="18" charset="0"/>
                      </a:rPr>
                      <m:t>𝑒𝑡</m:t>
                    </m:r>
                    <m:r>
                      <a:rPr lang="en-CA" b="0" i="1" smtClean="0">
                        <a:latin typeface="Cambria Math" panose="02040503050406030204" pitchFamily="18" charset="0"/>
                      </a:rPr>
                      <m:t> </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𝐿</m:t>
                        </m:r>
                      </m:e>
                      <m:sub>
                        <m:r>
                          <a:rPr lang="en-CA" b="0" i="1" smtClean="0">
                            <a:latin typeface="Cambria Math" panose="02040503050406030204" pitchFamily="18" charset="0"/>
                          </a:rPr>
                          <m:t>∞</m:t>
                        </m:r>
                      </m:sub>
                    </m:sSub>
                  </m:oMath>
                </a14:m>
                <a:r>
                  <a:rPr lang="fr-FR"/>
                  <a:t>en faisant une moyenne de </a:t>
                </a:r>
                <a14:m>
                  <m:oMath xmlns:m="http://schemas.openxmlformats.org/officeDocument/2006/math">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𝑢</m:t>
                        </m:r>
                      </m:e>
                      <m:sub>
                        <m:r>
                          <a:rPr lang="en-CA" b="0" i="1" smtClean="0">
                            <a:latin typeface="Cambria Math" panose="02040503050406030204" pitchFamily="18" charset="0"/>
                          </a:rPr>
                          <m:t>𝑒𝑥𝑎𝑐𝑡</m:t>
                        </m:r>
                      </m:sub>
                    </m:sSub>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𝑢</m:t>
                        </m:r>
                      </m:e>
                      <m:sub>
                        <m:r>
                          <a:rPr lang="en-CA" b="0" i="1" smtClean="0">
                            <a:latin typeface="Cambria Math" panose="02040503050406030204" pitchFamily="18" charset="0"/>
                          </a:rPr>
                          <m:t>𝑛𝑢𝑚𝑒𝑟𝑖𝑞𝑢𝑒</m:t>
                        </m:r>
                      </m:sub>
                    </m:sSub>
                    <m:r>
                      <a:rPr lang="en-CA" b="0" i="1" smtClean="0">
                        <a:latin typeface="Cambria Math" panose="02040503050406030204" pitchFamily="18" charset="0"/>
                      </a:rPr>
                      <m:t>|</m:t>
                    </m:r>
                  </m:oMath>
                </a14:m>
                <a:r>
                  <a:rPr lang="fr-FR"/>
                  <a:t> en tout point du temps et de l’espace</a:t>
                </a:r>
              </a:p>
              <a:p>
                <a:pPr marL="285750" indent="-285750" algn="just">
                  <a:lnSpc>
                    <a:spcPct val="150000"/>
                  </a:lnSpc>
                  <a:buFont typeface="Poppins Light" panose="00000400000000000000" pitchFamily="2" charset="0"/>
                  <a:buChar char="–"/>
                </a:pPr>
                <a:r>
                  <a:rPr lang="fr-FR"/>
                  <a:t>Faire une régression en loi de puissance afin de trouver la relation </a:t>
                </a:r>
                <a14:m>
                  <m:oMath xmlns:m="http://schemas.openxmlformats.org/officeDocument/2006/math">
                    <m:r>
                      <a:rPr lang="en-CA" b="0" i="1" smtClean="0">
                        <a:latin typeface="Cambria Math" panose="02040503050406030204" pitchFamily="18" charset="0"/>
                      </a:rPr>
                      <m:t>𝐿</m:t>
                    </m:r>
                    <m:r>
                      <a:rPr lang="en-CA" b="0" i="1" smtClean="0">
                        <a:latin typeface="Cambria Math" panose="02040503050406030204" pitchFamily="18" charset="0"/>
                      </a:rPr>
                      <m:t>=</m:t>
                    </m:r>
                    <m:r>
                      <a:rPr lang="en-CA" b="0" i="1" smtClean="0">
                        <a:latin typeface="Cambria Math" panose="02040503050406030204" pitchFamily="18" charset="0"/>
                      </a:rPr>
                      <m:t>𝑔</m:t>
                    </m:r>
                    <m:r>
                      <a:rPr lang="en-CA" b="0" i="1" smtClean="0">
                        <a:latin typeface="Cambria Math" panose="02040503050406030204" pitchFamily="18" charset="0"/>
                      </a:rPr>
                      <m:t> </m:t>
                    </m:r>
                    <m:r>
                      <m:rPr>
                        <m:sty m:val="p"/>
                      </m:rPr>
                      <a:rPr lang="en-CA" b="0" i="0" smtClean="0">
                        <a:latin typeface="Cambria Math" panose="02040503050406030204" pitchFamily="18" charset="0"/>
                      </a:rPr>
                      <m:t>Δ</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𝑟</m:t>
                        </m:r>
                      </m:e>
                      <m:sup>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𝑝</m:t>
                            </m:r>
                          </m:e>
                        </m:acc>
                      </m:sup>
                    </m:sSup>
                  </m:oMath>
                </a14:m>
                <a:r>
                  <a:rPr lang="fr-FR"/>
                  <a:t> ou </a:t>
                </a:r>
                <a14:m>
                  <m:oMath xmlns:m="http://schemas.openxmlformats.org/officeDocument/2006/math">
                    <m:r>
                      <a:rPr lang="en-CA" i="1">
                        <a:latin typeface="Cambria Math" panose="02040503050406030204" pitchFamily="18" charset="0"/>
                      </a:rPr>
                      <m:t>𝐿</m:t>
                    </m:r>
                    <m:r>
                      <a:rPr lang="en-CA" i="1">
                        <a:latin typeface="Cambria Math" panose="02040503050406030204" pitchFamily="18" charset="0"/>
                      </a:rPr>
                      <m:t>=</m:t>
                    </m:r>
                    <m:r>
                      <a:rPr lang="en-CA" i="1">
                        <a:latin typeface="Cambria Math" panose="02040503050406030204" pitchFamily="18" charset="0"/>
                      </a:rPr>
                      <m:t>𝑔</m:t>
                    </m:r>
                    <m:r>
                      <a:rPr lang="en-CA" i="1">
                        <a:latin typeface="Cambria Math" panose="02040503050406030204" pitchFamily="18" charset="0"/>
                      </a:rPr>
                      <m:t> </m:t>
                    </m:r>
                    <m:r>
                      <m:rPr>
                        <m:sty m:val="p"/>
                      </m:rPr>
                      <a:rPr lang="en-CA">
                        <a:latin typeface="Cambria Math" panose="02040503050406030204" pitchFamily="18" charset="0"/>
                      </a:rPr>
                      <m:t>Δ</m:t>
                    </m:r>
                    <m:sSup>
                      <m:sSupPr>
                        <m:ctrlPr>
                          <a:rPr lang="en-CA" i="1">
                            <a:latin typeface="Cambria Math" panose="02040503050406030204" pitchFamily="18" charset="0"/>
                          </a:rPr>
                        </m:ctrlPr>
                      </m:sSupPr>
                      <m:e>
                        <m:r>
                          <a:rPr lang="en-CA" b="0" i="1" smtClean="0">
                            <a:latin typeface="Cambria Math" panose="02040503050406030204" pitchFamily="18" charset="0"/>
                          </a:rPr>
                          <m:t>𝑡</m:t>
                        </m:r>
                      </m:e>
                      <m:sup>
                        <m:acc>
                          <m:accPr>
                            <m:chr m:val="̂"/>
                            <m:ctrlPr>
                              <a:rPr lang="en-CA" i="1">
                                <a:latin typeface="Cambria Math" panose="02040503050406030204" pitchFamily="18" charset="0"/>
                              </a:rPr>
                            </m:ctrlPr>
                          </m:accPr>
                          <m:e>
                            <m:r>
                              <a:rPr lang="en-CA" i="1">
                                <a:latin typeface="Cambria Math" panose="02040503050406030204" pitchFamily="18" charset="0"/>
                              </a:rPr>
                              <m:t>𝑝</m:t>
                            </m:r>
                          </m:e>
                        </m:acc>
                      </m:sup>
                    </m:sSup>
                  </m:oMath>
                </a14:m>
                <a:r>
                  <a:rPr lang="fr-FR"/>
                  <a:t> </a:t>
                </a:r>
              </a:p>
              <a:p>
                <a:pPr marL="285750" indent="-285750" algn="just">
                  <a:lnSpc>
                    <a:spcPct val="150000"/>
                  </a:lnSpc>
                  <a:buFont typeface="Poppins Light" panose="00000400000000000000" pitchFamily="2" charset="0"/>
                  <a:buChar char="–"/>
                </a:pPr>
                <a:endParaRPr lang="fr-FR"/>
              </a:p>
            </p:txBody>
          </p:sp>
        </mc:Choice>
        <mc:Fallback xmlns="">
          <p:sp>
            <p:nvSpPr>
              <p:cNvPr id="2" name="TextBox 1">
                <a:extLst>
                  <a:ext uri="{FF2B5EF4-FFF2-40B4-BE49-F238E27FC236}">
                    <a16:creationId xmlns:a16="http://schemas.microsoft.com/office/drawing/2014/main" id="{C8A0E86D-F883-36BB-7FB4-502BC6591957}"/>
                  </a:ext>
                </a:extLst>
              </p:cNvPr>
              <p:cNvSpPr txBox="1">
                <a:spLocks noRot="1" noChangeAspect="1" noMove="1" noResize="1" noEditPoints="1" noAdjustHandles="1" noChangeArrowheads="1" noChangeShapeType="1" noTextEdit="1"/>
              </p:cNvSpPr>
              <p:nvPr/>
            </p:nvSpPr>
            <p:spPr>
              <a:xfrm>
                <a:off x="80238" y="933108"/>
                <a:ext cx="11844029" cy="5924892"/>
              </a:xfrm>
              <a:prstGeom prst="rect">
                <a:avLst/>
              </a:prstGeom>
              <a:blipFill>
                <a:blip r:embed="rId2"/>
                <a:stretch>
                  <a:fillRect l="-721" r="-46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E45AF56C-4B98-E92E-96EB-21FD7F8B036A}"/>
              </a:ext>
            </a:extLst>
          </p:cNvPr>
          <p:cNvSpPr txBox="1"/>
          <p:nvPr/>
        </p:nvSpPr>
        <p:spPr>
          <a:xfrm>
            <a:off x="80238" y="198344"/>
            <a:ext cx="9453813" cy="468590"/>
          </a:xfrm>
          <a:prstGeom prst="rect">
            <a:avLst/>
          </a:prstGeom>
          <a:noFill/>
        </p:spPr>
        <p:txBody>
          <a:bodyPr wrap="square">
            <a:spAutoFit/>
          </a:bodyPr>
          <a:lstStyle/>
          <a:p>
            <a:pPr>
              <a:lnSpc>
                <a:spcPct val="150000"/>
              </a:lnSpc>
            </a:pPr>
            <a:r>
              <a:rPr lang="fr-FR"/>
              <a:t>Question A : </a:t>
            </a:r>
            <a:r>
              <a:rPr lang="fr-FR" err="1"/>
              <a:t>Verification</a:t>
            </a:r>
            <a:r>
              <a:rPr lang="fr-FR"/>
              <a:t> de code (Comparaison code a code OU MNP)</a:t>
            </a:r>
          </a:p>
        </p:txBody>
      </p:sp>
      <p:cxnSp>
        <p:nvCxnSpPr>
          <p:cNvPr id="6" name="Straight Connector 5">
            <a:extLst>
              <a:ext uri="{FF2B5EF4-FFF2-40B4-BE49-F238E27FC236}">
                <a16:creationId xmlns:a16="http://schemas.microsoft.com/office/drawing/2014/main" id="{2A793FC7-06A0-4F14-0518-B59F170C974B}"/>
              </a:ext>
            </a:extLst>
          </p:cNvPr>
          <p:cNvCxnSpPr>
            <a:cxnSpLocks/>
          </p:cNvCxnSpPr>
          <p:nvPr/>
        </p:nvCxnSpPr>
        <p:spPr>
          <a:xfrm flipV="1">
            <a:off x="80238" y="673503"/>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7632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376739-2574-C980-C825-5529B980B71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FBC429E-4FAA-076D-BD01-E503961C3427}"/>
              </a:ext>
            </a:extLst>
          </p:cNvPr>
          <p:cNvSpPr txBox="1"/>
          <p:nvPr/>
        </p:nvSpPr>
        <p:spPr>
          <a:xfrm>
            <a:off x="0" y="23591"/>
            <a:ext cx="11844029" cy="468590"/>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fr-FR"/>
              <a:t>Résultats (Graphiques):</a:t>
            </a:r>
          </a:p>
        </p:txBody>
      </p:sp>
      <p:sp>
        <p:nvSpPr>
          <p:cNvPr id="7" name="TextBox 6">
            <a:extLst>
              <a:ext uri="{FF2B5EF4-FFF2-40B4-BE49-F238E27FC236}">
                <a16:creationId xmlns:a16="http://schemas.microsoft.com/office/drawing/2014/main" id="{389F121B-E9AA-F781-8011-3EC2B6813096}"/>
              </a:ext>
            </a:extLst>
          </p:cNvPr>
          <p:cNvSpPr txBox="1"/>
          <p:nvPr/>
        </p:nvSpPr>
        <p:spPr>
          <a:xfrm>
            <a:off x="7459243" y="4446835"/>
            <a:ext cx="4545106" cy="276999"/>
          </a:xfrm>
          <a:prstGeom prst="rect">
            <a:avLst/>
          </a:prstGeom>
          <a:noFill/>
        </p:spPr>
        <p:txBody>
          <a:bodyPr wrap="square" rtlCol="0">
            <a:spAutoFit/>
          </a:bodyPr>
          <a:lstStyle/>
          <a:p>
            <a:pPr algn="l"/>
            <a:r>
              <a:rPr lang="fr-FR" sz="1200" dirty="0"/>
              <a:t>Figure 2 : Analyse discrétisation temporelle</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A24626F-8ED8-51D6-6B50-059A8E8741EB}"/>
                  </a:ext>
                </a:extLst>
              </p:cNvPr>
              <p:cNvSpPr txBox="1"/>
              <p:nvPr/>
            </p:nvSpPr>
            <p:spPr>
              <a:xfrm>
                <a:off x="0" y="4789293"/>
                <a:ext cx="12192000" cy="954107"/>
              </a:xfrm>
              <a:prstGeom prst="rect">
                <a:avLst/>
              </a:prstGeom>
              <a:noFill/>
            </p:spPr>
            <p:txBody>
              <a:bodyPr wrap="square" rtlCol="0">
                <a:spAutoFit/>
              </a:bodyPr>
              <a:lstStyle/>
              <a:p>
                <a:r>
                  <a:rPr lang="fr-FR" sz="1400"/>
                  <a:t>Pour l’analyse de convergence de la discrétisation spatiale présentée a la figure 1, le pas de temps est fixé a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𝑡</m:t>
                    </m:r>
                    <m:r>
                      <a:rPr lang="en-CA" sz="1400" b="0" i="1" smtClean="0">
                        <a:latin typeface="Cambria Math" panose="02040503050406030204" pitchFamily="18" charset="0"/>
                      </a:rPr>
                      <m:t>=</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10</m:t>
                        </m:r>
                      </m:sup>
                    </m:sSup>
                    <m:r>
                      <a:rPr lang="en-CA" sz="1400" b="0" i="1" smtClean="0">
                        <a:latin typeface="Cambria Math" panose="02040503050406030204" pitchFamily="18" charset="0"/>
                      </a:rPr>
                      <m:t>𝑠</m:t>
                    </m:r>
                    <m:r>
                      <a:rPr lang="en-CA" sz="1400" b="0" i="1" smtClean="0">
                        <a:latin typeface="Cambria Math" panose="02040503050406030204" pitchFamily="18" charset="0"/>
                      </a:rPr>
                      <m:t> </m:t>
                    </m:r>
                  </m:oMath>
                </a14:m>
                <a:r>
                  <a:rPr lang="fr-FR" sz="1400"/>
                  <a:t> et les valeurs de la discrétisation spatiale sont </a:t>
                </a:r>
                <a14:m>
                  <m:oMath xmlns:m="http://schemas.openxmlformats.org/officeDocument/2006/math">
                    <m:r>
                      <m:rPr>
                        <m:sty m:val="p"/>
                      </m:rPr>
                      <a:rPr lang="en-CA" sz="1400" b="0" i="0" smtClean="0">
                        <a:latin typeface="Cambria Math" panose="02040503050406030204" pitchFamily="18" charset="0"/>
                      </a:rPr>
                      <m:t>Δ</m:t>
                    </m:r>
                    <m:r>
                      <a:rPr lang="en-CA" sz="1400" i="1">
                        <a:latin typeface="Cambria Math" panose="02040503050406030204" pitchFamily="18" charset="0"/>
                      </a:rPr>
                      <m:t>𝑟</m:t>
                    </m:r>
                    <m:r>
                      <a:rPr lang="en-CA" sz="1400" i="1">
                        <a:latin typeface="Cambria Math" panose="02040503050406030204" pitchFamily="18" charset="0"/>
                      </a:rPr>
                      <m:t>=</m:t>
                    </m:r>
                    <m:d>
                      <m:dPr>
                        <m:begChr m:val="["/>
                        <m:endChr m:val="]"/>
                        <m:ctrlPr>
                          <a:rPr lang="en-CA" sz="1400" b="0" i="1" smtClean="0">
                            <a:latin typeface="Cambria Math" panose="02040503050406030204" pitchFamily="18" charset="0"/>
                          </a:rPr>
                        </m:ctrlPr>
                      </m:dPr>
                      <m:e>
                        <m:r>
                          <a:rPr lang="en-CA" sz="1400" i="1">
                            <a:latin typeface="Cambria Math" panose="02040503050406030204" pitchFamily="18" charset="0"/>
                          </a:rPr>
                          <m:t>0.00632911</m:t>
                        </m:r>
                        <m:r>
                          <a:rPr lang="en-CA" sz="1400" b="0" i="1" smtClean="0">
                            <a:latin typeface="Cambria Math" panose="02040503050406030204" pitchFamily="18" charset="0"/>
                          </a:rPr>
                          <m:t>, </m:t>
                        </m:r>
                        <m:r>
                          <a:rPr lang="en-CA" sz="1400" i="1">
                            <a:latin typeface="Cambria Math" panose="02040503050406030204" pitchFamily="18" charset="0"/>
                          </a:rPr>
                          <m:t>0.00314465</m:t>
                        </m:r>
                        <m:r>
                          <a:rPr lang="en-CA" sz="1400" b="0" i="1" smtClean="0">
                            <a:latin typeface="Cambria Math" panose="02040503050406030204" pitchFamily="18" charset="0"/>
                          </a:rPr>
                          <m:t>, </m:t>
                        </m:r>
                        <m:r>
                          <a:rPr lang="en-CA" sz="1400" i="1">
                            <a:latin typeface="Cambria Math" panose="02040503050406030204" pitchFamily="18" charset="0"/>
                          </a:rPr>
                          <m:t>0.0015674</m:t>
                        </m:r>
                        <m:r>
                          <a:rPr lang="en-CA" sz="1400" b="0" i="1" smtClean="0">
                            <a:latin typeface="Cambria Math" panose="02040503050406030204" pitchFamily="18" charset="0"/>
                          </a:rPr>
                          <m:t>,</m:t>
                        </m:r>
                        <m:r>
                          <a:rPr lang="en-CA" sz="1400" i="1">
                            <a:latin typeface="Cambria Math" panose="02040503050406030204" pitchFamily="18" charset="0"/>
                          </a:rPr>
                          <m:t>0.000782473</m:t>
                        </m:r>
                      </m:e>
                    </m:d>
                    <m:r>
                      <a:rPr lang="en-CA" sz="1400" b="0" i="1" smtClean="0">
                        <a:latin typeface="Cambria Math" panose="02040503050406030204" pitchFamily="18" charset="0"/>
                      </a:rPr>
                      <m:t> . </m:t>
                    </m:r>
                  </m:oMath>
                </a14:m>
                <a:r>
                  <a:rPr lang="en-CA" sz="1400"/>
                  <a:t>Le temps final de la simulation </a:t>
                </a:r>
                <a:r>
                  <a:rPr lang="en-CA" sz="1400" err="1"/>
                  <a:t>est</a:t>
                </a:r>
                <a:r>
                  <a:rPr lang="en-CA" sz="1400"/>
                  <a:t> de </a:t>
                </a:r>
                <a14:m>
                  <m:oMath xmlns:m="http://schemas.openxmlformats.org/officeDocument/2006/math">
                    <m:sSub>
                      <m:sSubPr>
                        <m:ctrlPr>
                          <a:rPr lang="en-CA" sz="1400" b="0" i="1" smtClean="0">
                            <a:latin typeface="Cambria Math" panose="02040503050406030204" pitchFamily="18" charset="0"/>
                          </a:rPr>
                        </m:ctrlPr>
                      </m:sSubPr>
                      <m:e>
                        <m:r>
                          <m:rPr>
                            <m:sty m:val="p"/>
                          </m:rPr>
                          <a:rPr lang="en-CA" sz="1400" b="0" i="0" smtClean="0">
                            <a:latin typeface="Cambria Math" panose="02040503050406030204" pitchFamily="18" charset="0"/>
                          </a:rPr>
                          <m:t>t</m:t>
                        </m:r>
                      </m:e>
                      <m:sub>
                        <m:r>
                          <m:rPr>
                            <m:sty m:val="p"/>
                          </m:rPr>
                          <a:rPr lang="en-CA" sz="1400" b="0" i="0" smtClean="0">
                            <a:latin typeface="Cambria Math" panose="02040503050406030204" pitchFamily="18" charset="0"/>
                          </a:rPr>
                          <m:t>final</m:t>
                        </m:r>
                      </m:sub>
                    </m:sSub>
                    <m:r>
                      <a:rPr lang="en-CA" sz="1400" b="0" i="0" smtClean="0">
                        <a:latin typeface="Cambria Math" panose="02040503050406030204" pitchFamily="18" charset="0"/>
                      </a:rPr>
                      <m:t>=5</m:t>
                    </m:r>
                    <m:r>
                      <a:rPr lang="en-CA" sz="1400" b="0" i="1" smtClean="0">
                        <a:latin typeface="Cambria Math" panose="02040503050406030204" pitchFamily="18" charset="0"/>
                      </a:rPr>
                      <m:t>⋅</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13</m:t>
                        </m:r>
                      </m:sup>
                    </m:sSup>
                    <m:r>
                      <a:rPr lang="en-CA" sz="1400" b="0" i="1" smtClean="0">
                        <a:latin typeface="Cambria Math" panose="02040503050406030204" pitchFamily="18" charset="0"/>
                      </a:rPr>
                      <m:t>𝑠</m:t>
                    </m:r>
                    <m:r>
                      <a:rPr lang="en-CA" sz="1400" b="0" i="1" smtClean="0">
                        <a:latin typeface="Cambria Math" panose="02040503050406030204" pitchFamily="18" charset="0"/>
                      </a:rPr>
                      <m:t>  </m:t>
                    </m:r>
                  </m:oMath>
                </a14:m>
                <a:r>
                  <a:rPr lang="en-CA" sz="1400"/>
                  <a:t>ce qui </a:t>
                </a:r>
                <a:r>
                  <a:rPr lang="en-CA" sz="1400" err="1"/>
                  <a:t>est</a:t>
                </a:r>
                <a:r>
                  <a:rPr lang="en-CA" sz="1400"/>
                  <a:t> </a:t>
                </a:r>
                <a:r>
                  <a:rPr lang="en-CA" sz="1400" err="1"/>
                  <a:t>suffisant</a:t>
                </a:r>
                <a:r>
                  <a:rPr lang="en-CA" sz="1400"/>
                  <a:t> pour </a:t>
                </a:r>
                <a:r>
                  <a:rPr lang="en-CA" sz="1400" err="1"/>
                  <a:t>atteindre</a:t>
                </a:r>
                <a:r>
                  <a:rPr lang="en-CA" sz="1400"/>
                  <a:t> le regime permanent. On remarque que </a:t>
                </a:r>
                <a:r>
                  <a:rPr lang="en-CA" sz="1400" err="1"/>
                  <a:t>l’ordre</a:t>
                </a:r>
                <a:r>
                  <a:rPr lang="en-CA" sz="1400"/>
                  <a:t> de convergence </a:t>
                </a:r>
                <a:r>
                  <a:rPr lang="en-CA" sz="1400" err="1"/>
                  <a:t>numerique</a:t>
                </a:r>
                <a:r>
                  <a:rPr lang="en-CA" sz="1400"/>
                  <a:t> </a:t>
                </a:r>
                <a:r>
                  <a:rPr lang="en-CA" sz="1400" err="1"/>
                  <a:t>est</a:t>
                </a:r>
                <a:r>
                  <a:rPr lang="en-CA" sz="1400"/>
                  <a:t> </a:t>
                </a:r>
                <a:r>
                  <a:rPr lang="en-CA" sz="1400" err="1"/>
                  <a:t>tres</a:t>
                </a:r>
                <a:r>
                  <a:rPr lang="en-CA" sz="1400"/>
                  <a:t> </a:t>
                </a:r>
                <a:r>
                  <a:rPr lang="en-CA" sz="1400" err="1"/>
                  <a:t>proche</a:t>
                </a:r>
                <a:r>
                  <a:rPr lang="en-CA" sz="1400"/>
                  <a:t> de </a:t>
                </a:r>
                <a:r>
                  <a:rPr lang="en-CA" sz="1400" err="1"/>
                  <a:t>l’ordre</a:t>
                </a:r>
                <a:r>
                  <a:rPr lang="en-CA" sz="1400"/>
                  <a:t> </a:t>
                </a:r>
                <a:r>
                  <a:rPr lang="en-CA" sz="1400" err="1"/>
                  <a:t>formel</a:t>
                </a:r>
                <a:r>
                  <a:rPr lang="en-CA" sz="1400"/>
                  <a:t> pour le schema </a:t>
                </a:r>
                <a:r>
                  <a:rPr lang="en-CA" sz="1400" err="1"/>
                  <a:t>d’ordre</a:t>
                </a:r>
                <a:r>
                  <a:rPr lang="en-CA" sz="1400"/>
                  <a:t> 2 </a:t>
                </a:r>
                <a:r>
                  <a:rPr lang="en-CA" sz="1400" err="1"/>
                  <a:t>en</a:t>
                </a:r>
                <a:r>
                  <a:rPr lang="en-CA" sz="1400"/>
                  <a:t> temps la difference </a:t>
                </a:r>
                <a:r>
                  <a:rPr lang="en-CA" sz="1400" err="1"/>
                  <a:t>reste</a:t>
                </a:r>
                <a:r>
                  <a:rPr lang="en-CA" sz="1400"/>
                  <a:t> a </a:t>
                </a:r>
                <a:r>
                  <a:rPr lang="en-CA" sz="1400" err="1"/>
                  <a:t>l’interieur</a:t>
                </a:r>
                <a:r>
                  <a:rPr lang="en-CA" sz="1400"/>
                  <a:t> de </a:t>
                </a:r>
                <a:r>
                  <a:rPr lang="en-CA" sz="1400" err="1"/>
                  <a:t>l’interval</a:t>
                </a:r>
                <a:r>
                  <a:rPr lang="en-CA" sz="1400"/>
                  <a:t> de +/- 1%.</a:t>
                </a:r>
              </a:p>
            </p:txBody>
          </p:sp>
        </mc:Choice>
        <mc:Fallback xmlns="">
          <p:sp>
            <p:nvSpPr>
              <p:cNvPr id="11" name="TextBox 10">
                <a:extLst>
                  <a:ext uri="{FF2B5EF4-FFF2-40B4-BE49-F238E27FC236}">
                    <a16:creationId xmlns:a16="http://schemas.microsoft.com/office/drawing/2014/main" id="{FA24626F-8ED8-51D6-6B50-059A8E8741EB}"/>
                  </a:ext>
                </a:extLst>
              </p:cNvPr>
              <p:cNvSpPr txBox="1">
                <a:spLocks noRot="1" noChangeAspect="1" noMove="1" noResize="1" noEditPoints="1" noAdjustHandles="1" noChangeArrowheads="1" noChangeShapeType="1" noTextEdit="1"/>
              </p:cNvSpPr>
              <p:nvPr/>
            </p:nvSpPr>
            <p:spPr>
              <a:xfrm>
                <a:off x="0" y="4789293"/>
                <a:ext cx="12192000" cy="954107"/>
              </a:xfrm>
              <a:prstGeom prst="rect">
                <a:avLst/>
              </a:prstGeom>
              <a:blipFill>
                <a:blip r:embed="rId2"/>
                <a:stretch>
                  <a:fillRect l="-150" t="-1282" r="-50" b="-576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7B5E6793-7978-EFF9-103B-CBA68A9FB918}"/>
                  </a:ext>
                </a:extLst>
              </p:cNvPr>
              <p:cNvSpPr txBox="1"/>
              <p:nvPr/>
            </p:nvSpPr>
            <p:spPr>
              <a:xfrm>
                <a:off x="0" y="5931081"/>
                <a:ext cx="12192000" cy="738664"/>
              </a:xfrm>
              <a:prstGeom prst="rect">
                <a:avLst/>
              </a:prstGeom>
              <a:noFill/>
            </p:spPr>
            <p:txBody>
              <a:bodyPr wrap="square" rtlCol="0">
                <a:spAutoFit/>
              </a:bodyPr>
              <a:lstStyle/>
              <a:p>
                <a:r>
                  <a:rPr lang="en-CA" sz="1400"/>
                  <a:t>Pour </a:t>
                </a:r>
                <a:r>
                  <a:rPr lang="en-CA" sz="1400" err="1"/>
                  <a:t>l’analyse</a:t>
                </a:r>
                <a:r>
                  <a:rPr lang="en-CA" sz="1400"/>
                  <a:t> de convergence de la discretization </a:t>
                </a:r>
                <a:r>
                  <a:rPr lang="en-CA" sz="1400" err="1"/>
                  <a:t>temporelle</a:t>
                </a:r>
                <a:r>
                  <a:rPr lang="en-CA" sz="1400"/>
                  <a:t> </a:t>
                </a:r>
                <a:r>
                  <a:rPr lang="en-CA" sz="1400" err="1"/>
                  <a:t>presentée</a:t>
                </a:r>
                <a:r>
                  <a:rPr lang="en-CA" sz="1400"/>
                  <a:t> a la figure 2, le pas </a:t>
                </a:r>
                <a:r>
                  <a:rPr lang="en-CA" sz="1400" err="1"/>
                  <a:t>d’espace</a:t>
                </a:r>
                <a:r>
                  <a:rPr lang="en-CA" sz="1400"/>
                  <a:t> </a:t>
                </a:r>
                <a:r>
                  <a:rPr lang="en-CA" sz="1400" err="1"/>
                  <a:t>est</a:t>
                </a:r>
                <a:r>
                  <a:rPr lang="en-CA" sz="1400"/>
                  <a:t> </a:t>
                </a:r>
                <a:r>
                  <a:rPr lang="en-CA" sz="1400" err="1"/>
                  <a:t>fixé</a:t>
                </a:r>
                <a:r>
                  <a:rPr lang="en-CA" sz="1400"/>
                  <a:t> a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𝑟</m:t>
                    </m:r>
                    <m:r>
                      <a:rPr lang="en-CA" sz="1400" b="0" i="1" smtClean="0">
                        <a:latin typeface="Cambria Math" panose="02040503050406030204" pitchFamily="18" charset="0"/>
                      </a:rPr>
                      <m:t>=0.00078247</m:t>
                    </m:r>
                  </m:oMath>
                </a14:m>
                <a:r>
                  <a:rPr lang="en-CA" sz="1400" i="1">
                    <a:latin typeface="Cambria Math" panose="02040503050406030204" pitchFamily="18" charset="0"/>
                  </a:rPr>
                  <a:t> </a:t>
                </a:r>
                <a:r>
                  <a:rPr lang="fr-FR" sz="1400"/>
                  <a:t>et les valeurs du pas de temps sont de </a:t>
                </a:r>
                <a14:m>
                  <m:oMath xmlns:m="http://schemas.openxmlformats.org/officeDocument/2006/math">
                    <m:r>
                      <m:rPr>
                        <m:sty m:val="p"/>
                      </m:rPr>
                      <a:rPr lang="en-CA" sz="1400" b="0" i="0" smtClean="0">
                        <a:latin typeface="Cambria Math" panose="02040503050406030204" pitchFamily="18" charset="0"/>
                      </a:rPr>
                      <m:t>Δ</m:t>
                    </m:r>
                    <m:r>
                      <a:rPr lang="en-CA" sz="1400" b="0" i="1" smtClean="0">
                        <a:latin typeface="Cambria Math" panose="02040503050406030204" pitchFamily="18" charset="0"/>
                      </a:rPr>
                      <m:t>𝑡</m:t>
                    </m:r>
                    <m:r>
                      <a:rPr lang="en-CA" sz="1400" b="0" i="1" smtClean="0">
                        <a:latin typeface="Cambria Math" panose="02040503050406030204" pitchFamily="18" charset="0"/>
                      </a:rPr>
                      <m:t>=[</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8⋅10</m:t>
                        </m:r>
                      </m:e>
                      <m:sup>
                        <m:r>
                          <a:rPr lang="en-CA" sz="1400" b="0" i="1" smtClean="0">
                            <a:latin typeface="Cambria Math" panose="02040503050406030204" pitchFamily="18" charset="0"/>
                          </a:rPr>
                          <m:t>9</m:t>
                        </m:r>
                      </m:sup>
                    </m:sSup>
                    <m:r>
                      <a:rPr lang="en-CA" sz="1400" b="0" i="1" smtClean="0">
                        <a:latin typeface="Cambria Math" panose="02040503050406030204" pitchFamily="18" charset="0"/>
                      </a:rPr>
                      <m:t>, 6⋅ </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9</m:t>
                        </m:r>
                      </m:sup>
                    </m:sSup>
                    <m:r>
                      <a:rPr lang="en-CA" sz="1400" b="0" i="1" smtClean="0">
                        <a:latin typeface="Cambria Math" panose="02040503050406030204" pitchFamily="18" charset="0"/>
                      </a:rPr>
                      <m:t>,4⋅</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9</m:t>
                        </m:r>
                      </m:sup>
                    </m:sSup>
                    <m:r>
                      <a:rPr lang="en-CA" sz="1400" b="0" i="1" smtClean="0">
                        <a:latin typeface="Cambria Math" panose="02040503050406030204" pitchFamily="18" charset="0"/>
                      </a:rPr>
                      <m:t>, 2⋅</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9</m:t>
                        </m:r>
                      </m:sup>
                    </m:sSup>
                    <m:r>
                      <a:rPr lang="en-CA" sz="1400" b="0" i="1" smtClean="0">
                        <a:latin typeface="Cambria Math" panose="02040503050406030204" pitchFamily="18" charset="0"/>
                      </a:rPr>
                      <m:t>, </m:t>
                    </m:r>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9</m:t>
                        </m:r>
                      </m:sup>
                    </m:sSup>
                    <m:r>
                      <a:rPr lang="en-CA" sz="1400" b="0" i="1" smtClean="0">
                        <a:latin typeface="Cambria Math" panose="02040503050406030204" pitchFamily="18" charset="0"/>
                      </a:rPr>
                      <m:t>]</m:t>
                    </m:r>
                  </m:oMath>
                </a14:m>
                <a:r>
                  <a:rPr lang="fr-FR" sz="1400"/>
                  <a:t>. Le temps final est toujours a </a:t>
                </a:r>
                <a14:m>
                  <m:oMath xmlns:m="http://schemas.openxmlformats.org/officeDocument/2006/math">
                    <m:sSup>
                      <m:sSupPr>
                        <m:ctrlPr>
                          <a:rPr lang="en-CA" sz="1400" b="0" i="1" smtClean="0">
                            <a:latin typeface="Cambria Math" panose="02040503050406030204" pitchFamily="18" charset="0"/>
                          </a:rPr>
                        </m:ctrlPr>
                      </m:sSupPr>
                      <m:e>
                        <m:r>
                          <a:rPr lang="en-CA" sz="1400" b="0" i="1" smtClean="0">
                            <a:latin typeface="Cambria Math" panose="02040503050406030204" pitchFamily="18" charset="0"/>
                          </a:rPr>
                          <m:t>10</m:t>
                        </m:r>
                      </m:e>
                      <m:sup>
                        <m:r>
                          <a:rPr lang="en-CA" sz="1400" b="0" i="1" smtClean="0">
                            <a:latin typeface="Cambria Math" panose="02040503050406030204" pitchFamily="18" charset="0"/>
                          </a:rPr>
                          <m:t>13</m:t>
                        </m:r>
                      </m:sup>
                    </m:sSup>
                    <m:r>
                      <a:rPr lang="en-CA" sz="1400" b="0" i="1" smtClean="0">
                        <a:latin typeface="Cambria Math" panose="02040503050406030204" pitchFamily="18" charset="0"/>
                      </a:rPr>
                      <m:t>𝑠</m:t>
                    </m:r>
                  </m:oMath>
                </a14:m>
                <a:r>
                  <a:rPr lang="fr-FR" sz="1400"/>
                  <a:t> . On peut voir que l’ordre numérique est très proche de l’ordre formel mais que cette fois la différence est de +/- 4%.</a:t>
                </a:r>
              </a:p>
            </p:txBody>
          </p:sp>
        </mc:Choice>
        <mc:Fallback xmlns="">
          <p:sp>
            <p:nvSpPr>
              <p:cNvPr id="14" name="TextBox 13">
                <a:extLst>
                  <a:ext uri="{FF2B5EF4-FFF2-40B4-BE49-F238E27FC236}">
                    <a16:creationId xmlns:a16="http://schemas.microsoft.com/office/drawing/2014/main" id="{7B5E6793-7978-EFF9-103B-CBA68A9FB918}"/>
                  </a:ext>
                </a:extLst>
              </p:cNvPr>
              <p:cNvSpPr txBox="1">
                <a:spLocks noRot="1" noChangeAspect="1" noMove="1" noResize="1" noEditPoints="1" noAdjustHandles="1" noChangeArrowheads="1" noChangeShapeType="1" noTextEdit="1"/>
              </p:cNvSpPr>
              <p:nvPr/>
            </p:nvSpPr>
            <p:spPr>
              <a:xfrm>
                <a:off x="0" y="5931081"/>
                <a:ext cx="12192000" cy="738664"/>
              </a:xfrm>
              <a:prstGeom prst="rect">
                <a:avLst/>
              </a:prstGeom>
              <a:blipFill>
                <a:blip r:embed="rId3"/>
                <a:stretch>
                  <a:fillRect l="-150" t="-1653" b="-7438"/>
                </a:stretch>
              </a:blipFill>
            </p:spPr>
            <p:txBody>
              <a:bodyPr/>
              <a:lstStyle/>
              <a:p>
                <a:r>
                  <a:rPr lang="en-US">
                    <a:noFill/>
                  </a:rPr>
                  <a:t> </a:t>
                </a:r>
              </a:p>
            </p:txBody>
          </p:sp>
        </mc:Fallback>
      </mc:AlternateContent>
      <p:cxnSp>
        <p:nvCxnSpPr>
          <p:cNvPr id="16" name="Straight Connector 15">
            <a:extLst>
              <a:ext uri="{FF2B5EF4-FFF2-40B4-BE49-F238E27FC236}">
                <a16:creationId xmlns:a16="http://schemas.microsoft.com/office/drawing/2014/main" id="{35B0C76E-5314-9BCF-EA8E-2F07F042F564}"/>
              </a:ext>
            </a:extLst>
          </p:cNvPr>
          <p:cNvCxnSpPr>
            <a:cxnSpLocks noGrp="1" noRot="1" noMove="1" noResize="1" noEditPoints="1" noAdjustHandles="1" noChangeArrowheads="1" noChangeShapeType="1"/>
          </p:cNvCxnSpPr>
          <p:nvPr/>
        </p:nvCxnSpPr>
        <p:spPr>
          <a:xfrm>
            <a:off x="222062" y="459927"/>
            <a:ext cx="11503773" cy="0"/>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E68B39F-2A7C-6E62-61B2-83B378FD2A0C}"/>
              </a:ext>
            </a:extLst>
          </p:cNvPr>
          <p:cNvSpPr txBox="1"/>
          <p:nvPr/>
        </p:nvSpPr>
        <p:spPr>
          <a:xfrm>
            <a:off x="1116106" y="4398741"/>
            <a:ext cx="4545106" cy="276999"/>
          </a:xfrm>
          <a:prstGeom prst="rect">
            <a:avLst/>
          </a:prstGeom>
          <a:noFill/>
        </p:spPr>
        <p:txBody>
          <a:bodyPr wrap="square" rtlCol="0">
            <a:spAutoFit/>
          </a:bodyPr>
          <a:lstStyle/>
          <a:p>
            <a:pPr algn="l"/>
            <a:r>
              <a:rPr lang="fr-FR" sz="1200"/>
              <a:t>Figure 1 : Analyse discrétisation spatiale</a:t>
            </a:r>
          </a:p>
        </p:txBody>
      </p:sp>
      <p:pic>
        <p:nvPicPr>
          <p:cNvPr id="25" name="Picture 24">
            <a:extLst>
              <a:ext uri="{FF2B5EF4-FFF2-40B4-BE49-F238E27FC236}">
                <a16:creationId xmlns:a16="http://schemas.microsoft.com/office/drawing/2014/main" id="{92037A89-0401-500A-355B-FA2BCB26C038}"/>
              </a:ext>
            </a:extLst>
          </p:cNvPr>
          <p:cNvPicPr>
            <a:picLocks noChangeAspect="1"/>
          </p:cNvPicPr>
          <p:nvPr/>
        </p:nvPicPr>
        <p:blipFill>
          <a:blip r:embed="rId4"/>
          <a:stretch>
            <a:fillRect/>
          </a:stretch>
        </p:blipFill>
        <p:spPr>
          <a:xfrm>
            <a:off x="6110173" y="558892"/>
            <a:ext cx="5894176" cy="3839849"/>
          </a:xfrm>
          <a:prstGeom prst="rect">
            <a:avLst/>
          </a:prstGeom>
        </p:spPr>
      </p:pic>
      <p:pic>
        <p:nvPicPr>
          <p:cNvPr id="27" name="Picture 26">
            <a:extLst>
              <a:ext uri="{FF2B5EF4-FFF2-40B4-BE49-F238E27FC236}">
                <a16:creationId xmlns:a16="http://schemas.microsoft.com/office/drawing/2014/main" id="{6BE92420-4BAD-A8DC-E0B3-CF4F44DF3E14}"/>
              </a:ext>
            </a:extLst>
          </p:cNvPr>
          <p:cNvPicPr>
            <a:picLocks noChangeAspect="1"/>
          </p:cNvPicPr>
          <p:nvPr/>
        </p:nvPicPr>
        <p:blipFill>
          <a:blip r:embed="rId5"/>
          <a:stretch>
            <a:fillRect/>
          </a:stretch>
        </p:blipFill>
        <p:spPr>
          <a:xfrm>
            <a:off x="222062" y="585491"/>
            <a:ext cx="5564467" cy="3795884"/>
          </a:xfrm>
          <a:prstGeom prst="rect">
            <a:avLst/>
          </a:prstGeom>
        </p:spPr>
      </p:pic>
    </p:spTree>
    <p:extLst>
      <p:ext uri="{BB962C8B-B14F-4D97-AF65-F5344CB8AC3E}">
        <p14:creationId xmlns:p14="http://schemas.microsoft.com/office/powerpoint/2010/main" val="3838748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163AD-58D5-7918-3442-F14FB0EB70AA}"/>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10EB59C8-92A7-4780-7B7C-CAA1E1829D08}"/>
                  </a:ext>
                </a:extLst>
              </p:cNvPr>
              <p:cNvSpPr txBox="1"/>
              <p:nvPr/>
            </p:nvSpPr>
            <p:spPr>
              <a:xfrm>
                <a:off x="0" y="675022"/>
                <a:ext cx="12192000" cy="5870068"/>
              </a:xfrm>
              <a:prstGeom prst="rect">
                <a:avLst/>
              </a:prstGeom>
              <a:noFill/>
            </p:spPr>
            <p:txBody>
              <a:bodyPr wrap="square" rtlCol="0">
                <a:spAutoFit/>
              </a:bodyPr>
              <a:lstStyle/>
              <a:p>
                <a:pPr marL="285750" indent="-285750" algn="just">
                  <a:lnSpc>
                    <a:spcPct val="150000"/>
                  </a:lnSpc>
                  <a:buFont typeface="Poppins Light" panose="00000400000000000000" pitchFamily="2" charset="0"/>
                  <a:buChar char="–"/>
                </a:pPr>
                <a:r>
                  <a:rPr lang="fr-FR" sz="1800">
                    <a:solidFill>
                      <a:srgbClr val="000000"/>
                    </a:solidFill>
                    <a:effectLst/>
                    <a:latin typeface="Poppins Light" panose="00000400000000000000" pitchFamily="2" charset="0"/>
                  </a:rPr>
                  <a:t>La comparaison code a code implique plusieurs calculs sur plusieurs pas de temps et d’espace de plus en plus fins. Tout ça, en utilisant deux codes différents. </a:t>
                </a:r>
                <a:r>
                  <a:rPr lang="fr-FR">
                    <a:solidFill>
                      <a:srgbClr val="000000"/>
                    </a:solidFill>
                    <a:latin typeface="Poppins Light" panose="00000400000000000000" pitchFamily="2" charset="0"/>
                  </a:rPr>
                  <a:t>De ce fait, le temps d’application de la méthode est considérablement long.</a:t>
                </a:r>
              </a:p>
              <a:p>
                <a:pPr marL="285750" indent="-285750" algn="just">
                  <a:lnSpc>
                    <a:spcPct val="150000"/>
                  </a:lnSpc>
                  <a:buFont typeface="Poppins Light" panose="00000400000000000000" pitchFamily="2" charset="0"/>
                  <a:buChar char="–"/>
                </a:pPr>
                <a:r>
                  <a:rPr lang="fr-FR" err="1">
                    <a:solidFill>
                      <a:srgbClr val="000000"/>
                    </a:solidFill>
                    <a:latin typeface="Poppins Light" panose="00000400000000000000" pitchFamily="2" charset="0"/>
                  </a:rPr>
                  <a:t>Comsol</a:t>
                </a:r>
                <a:r>
                  <a:rPr lang="fr-FR">
                    <a:solidFill>
                      <a:srgbClr val="000000"/>
                    </a:solidFill>
                    <a:latin typeface="Poppins Light" panose="00000400000000000000" pitchFamily="2" charset="0"/>
                  </a:rPr>
                  <a:t> ne permet pas d’aller en dessous d’un certain nombre d’intervalles en temps ce qui limite les valeurs de </a:t>
                </a:r>
                <a14:m>
                  <m:oMath xmlns:m="http://schemas.openxmlformats.org/officeDocument/2006/math">
                    <m:r>
                      <m:rPr>
                        <m:sty m:val="p"/>
                      </m:rPr>
                      <a:rPr lang="en-CA" b="0" i="0" smtClean="0">
                        <a:solidFill>
                          <a:srgbClr val="000000"/>
                        </a:solidFill>
                        <a:latin typeface="Cambria Math" panose="02040503050406030204" pitchFamily="18" charset="0"/>
                      </a:rPr>
                      <m:t>Δ</m:t>
                    </m:r>
                    <m:r>
                      <a:rPr lang="en-CA" b="0" i="1" smtClean="0">
                        <a:solidFill>
                          <a:srgbClr val="000000"/>
                        </a:solidFill>
                        <a:latin typeface="Cambria Math" panose="02040503050406030204" pitchFamily="18" charset="0"/>
                      </a:rPr>
                      <m:t>𝑡</m:t>
                    </m:r>
                    <m:r>
                      <a:rPr lang="en-CA" b="0" i="1" smtClean="0">
                        <a:solidFill>
                          <a:srgbClr val="000000"/>
                        </a:solidFill>
                        <a:latin typeface="Cambria Math" panose="02040503050406030204" pitchFamily="18" charset="0"/>
                      </a:rPr>
                      <m:t> </m:t>
                    </m:r>
                  </m:oMath>
                </a14:m>
                <a:r>
                  <a:rPr lang="fr-FR">
                    <a:solidFill>
                      <a:srgbClr val="000000"/>
                    </a:solidFill>
                    <a:latin typeface="Poppins Light" panose="00000400000000000000" pitchFamily="2" charset="0"/>
                  </a:rPr>
                  <a:t>pouvant être utilisées dans l’étude du pas de temps.</a:t>
                </a:r>
              </a:p>
              <a:p>
                <a:pPr marL="285750" indent="-285750" algn="just">
                  <a:lnSpc>
                    <a:spcPct val="150000"/>
                  </a:lnSpc>
                  <a:buFont typeface="Poppins Light" panose="00000400000000000000" pitchFamily="2" charset="0"/>
                  <a:buChar char="–"/>
                </a:pPr>
                <a:r>
                  <a:rPr lang="fr-FR" err="1">
                    <a:solidFill>
                      <a:srgbClr val="000000"/>
                    </a:solidFill>
                    <a:latin typeface="Poppins Light" panose="00000400000000000000" pitchFamily="2" charset="0"/>
                  </a:rPr>
                  <a:t>Comsol</a:t>
                </a:r>
                <a:r>
                  <a:rPr lang="fr-FR">
                    <a:solidFill>
                      <a:srgbClr val="000000"/>
                    </a:solidFill>
                    <a:latin typeface="Poppins Light" panose="00000400000000000000" pitchFamily="2" charset="0"/>
                  </a:rPr>
                  <a:t> ne permet pas a l’utilisateur d’imposer une condition initiale en utilisant une fonction définie par l’utilisateur. Ainsi, il n’est pas possible de débuter les deux codes avec la même solution au temps </a:t>
                </a:r>
                <a14:m>
                  <m:oMath xmlns:m="http://schemas.openxmlformats.org/officeDocument/2006/math">
                    <m:sSub>
                      <m:sSubPr>
                        <m:ctrlPr>
                          <a:rPr lang="en-CA" b="0" i="1" smtClean="0">
                            <a:solidFill>
                              <a:srgbClr val="000000"/>
                            </a:solidFill>
                            <a:latin typeface="Cambria Math" panose="02040503050406030204" pitchFamily="18" charset="0"/>
                          </a:rPr>
                        </m:ctrlPr>
                      </m:sSubPr>
                      <m:e>
                        <m:r>
                          <a:rPr lang="en-CA" b="0" i="1" smtClean="0">
                            <a:solidFill>
                              <a:srgbClr val="000000"/>
                            </a:solidFill>
                            <a:latin typeface="Cambria Math" panose="02040503050406030204" pitchFamily="18" charset="0"/>
                          </a:rPr>
                          <m:t>𝑡</m:t>
                        </m:r>
                      </m:e>
                      <m:sub>
                        <m:r>
                          <a:rPr lang="en-CA" b="0" i="1" smtClean="0">
                            <a:solidFill>
                              <a:srgbClr val="000000"/>
                            </a:solidFill>
                            <a:latin typeface="Cambria Math" panose="02040503050406030204" pitchFamily="18" charset="0"/>
                          </a:rPr>
                          <m:t>0</m:t>
                        </m:r>
                      </m:sub>
                    </m:sSub>
                  </m:oMath>
                </a14:m>
                <a:r>
                  <a:rPr lang="fr-FR">
                    <a:solidFill>
                      <a:srgbClr val="000000"/>
                    </a:solidFill>
                    <a:latin typeface="Poppins Light" panose="00000400000000000000" pitchFamily="2" charset="0"/>
                  </a:rPr>
                  <a:t>. Ceci représente une lacune de cette méthode de vérification. Pour palier a ça, les quelques premiers temps de la simulation n’ont pas été pris en compte lors du calcul des normes de l’erreur.</a:t>
                </a:r>
              </a:p>
              <a:p>
                <a:pPr marL="285750" indent="-285750" algn="just">
                  <a:lnSpc>
                    <a:spcPct val="150000"/>
                  </a:lnSpc>
                  <a:buFont typeface="Poppins Light" panose="00000400000000000000" pitchFamily="2" charset="0"/>
                  <a:buChar char="–"/>
                </a:pPr>
                <a:r>
                  <a:rPr lang="fr-FR">
                    <a:solidFill>
                      <a:srgbClr val="000000"/>
                    </a:solidFill>
                    <a:latin typeface="Poppins Light" panose="00000400000000000000" pitchFamily="2" charset="0"/>
                  </a:rPr>
                  <a:t>Si le pas de temps ou d’espace est trop petit, les erreurs seront très petites et très proches, ca ne permet donc pas de réaliser des études en utilisant toutes les combinaisons </a:t>
                </a:r>
                <a:r>
                  <a:rPr lang="fr-FR"/>
                  <a:t>(</a:t>
                </a:r>
                <a14:m>
                  <m:oMath xmlns:m="http://schemas.openxmlformats.org/officeDocument/2006/math">
                    <m:r>
                      <m:rPr>
                        <m:sty m:val="p"/>
                      </m:rPr>
                      <a:rPr lang="en-CA" b="0" i="0" smtClean="0">
                        <a:latin typeface="Cambria Math" panose="02040503050406030204" pitchFamily="18" charset="0"/>
                      </a:rPr>
                      <m:t>Δ</m:t>
                    </m:r>
                    <m:r>
                      <a:rPr lang="en-CA" b="0" i="1" smtClean="0">
                        <a:latin typeface="Cambria Math" panose="02040503050406030204" pitchFamily="18" charset="0"/>
                      </a:rPr>
                      <m:t>𝑟</m:t>
                    </m:r>
                    <m:r>
                      <a:rPr lang="en-CA" b="0" i="1" smtClean="0">
                        <a:latin typeface="Cambria Math" panose="02040503050406030204" pitchFamily="18" charset="0"/>
                      </a:rPr>
                      <m:t>, </m:t>
                    </m:r>
                    <m:r>
                      <m:rPr>
                        <m:sty m:val="p"/>
                      </m:rPr>
                      <a:rPr lang="en-CA" b="0" i="0" smtClean="0">
                        <a:latin typeface="Cambria Math" panose="02040503050406030204" pitchFamily="18" charset="0"/>
                      </a:rPr>
                      <m:t>Δ</m:t>
                    </m:r>
                    <m:r>
                      <a:rPr lang="en-CA" b="0" i="1" smtClean="0">
                        <a:latin typeface="Cambria Math" panose="02040503050406030204" pitchFamily="18" charset="0"/>
                      </a:rPr>
                      <m:t>𝑡</m:t>
                    </m:r>
                    <m:r>
                      <a:rPr lang="en-CA" b="0" i="1" smtClean="0">
                        <a:latin typeface="Cambria Math" panose="02040503050406030204" pitchFamily="18" charset="0"/>
                      </a:rPr>
                      <m:t>)</m:t>
                    </m:r>
                  </m:oMath>
                </a14:m>
                <a:r>
                  <a:rPr lang="fr-FR"/>
                  <a:t> possibles</a:t>
                </a:r>
              </a:p>
              <a:p>
                <a:pPr marL="285750" indent="-285750" algn="just">
                  <a:lnSpc>
                    <a:spcPct val="150000"/>
                  </a:lnSpc>
                  <a:buFont typeface="Poppins Light" panose="00000400000000000000" pitchFamily="2" charset="0"/>
                  <a:buChar char="–"/>
                </a:pPr>
                <a:r>
                  <a:rPr lang="fr-FR">
                    <a:solidFill>
                      <a:srgbClr val="000000"/>
                    </a:solidFill>
                    <a:latin typeface="Poppins Light" panose="00000400000000000000" pitchFamily="2" charset="0"/>
                  </a:rPr>
                  <a:t>Pour les études de convergence en espace et en temps, les ordres numériques du code sont très proches des ordres théoriques. Cependant les ordres en espace sont plus proches de l’ordre formel que les ordres en temps. </a:t>
                </a:r>
              </a:p>
            </p:txBody>
          </p:sp>
        </mc:Choice>
        <mc:Fallback xmlns="">
          <p:sp>
            <p:nvSpPr>
              <p:cNvPr id="2" name="TextBox 1">
                <a:extLst>
                  <a:ext uri="{FF2B5EF4-FFF2-40B4-BE49-F238E27FC236}">
                    <a16:creationId xmlns:a16="http://schemas.microsoft.com/office/drawing/2014/main" id="{10EB59C8-92A7-4780-7B7C-CAA1E1829D08}"/>
                  </a:ext>
                </a:extLst>
              </p:cNvPr>
              <p:cNvSpPr txBox="1">
                <a:spLocks noRot="1" noChangeAspect="1" noMove="1" noResize="1" noEditPoints="1" noAdjustHandles="1" noChangeArrowheads="1" noChangeShapeType="1" noTextEdit="1"/>
              </p:cNvSpPr>
              <p:nvPr/>
            </p:nvSpPr>
            <p:spPr>
              <a:xfrm>
                <a:off x="0" y="675022"/>
                <a:ext cx="12192000" cy="5870068"/>
              </a:xfrm>
              <a:prstGeom prst="rect">
                <a:avLst/>
              </a:prstGeom>
              <a:blipFill>
                <a:blip r:embed="rId2"/>
                <a:stretch>
                  <a:fillRect l="-700" t="-104" r="-400" b="-623"/>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6803D38B-B6C2-2E66-0304-D695D63A04BE}"/>
              </a:ext>
            </a:extLst>
          </p:cNvPr>
          <p:cNvSpPr txBox="1"/>
          <p:nvPr/>
        </p:nvSpPr>
        <p:spPr>
          <a:xfrm>
            <a:off x="228600" y="121024"/>
            <a:ext cx="10811435" cy="553998"/>
          </a:xfrm>
          <a:prstGeom prst="rect">
            <a:avLst/>
          </a:prstGeom>
          <a:noFill/>
        </p:spPr>
        <p:txBody>
          <a:bodyPr wrap="square" rtlCol="0">
            <a:spAutoFit/>
          </a:bodyPr>
          <a:lstStyle/>
          <a:p>
            <a:pPr marL="285750" indent="-285750">
              <a:buFont typeface="Arial" panose="020B0604020202020204" pitchFamily="34" charset="0"/>
              <a:buChar char="•"/>
            </a:pPr>
            <a:r>
              <a:rPr lang="fr-FR" kern="1200">
                <a:solidFill>
                  <a:srgbClr val="000000"/>
                </a:solidFill>
                <a:effectLst/>
                <a:latin typeface="Poppins Light" panose="00000400000000000000" pitchFamily="2" charset="0"/>
                <a:ea typeface="Arial Unicode MS"/>
                <a:cs typeface="+mn-cs"/>
              </a:rPr>
              <a:t>Discussion des résultats </a:t>
            </a:r>
            <a:r>
              <a:rPr lang="fr-FR" sz="1200" kern="1200">
                <a:solidFill>
                  <a:srgbClr val="000000"/>
                </a:solidFill>
                <a:effectLst/>
                <a:latin typeface="Poppins Light" panose="00000400000000000000" pitchFamily="2" charset="0"/>
                <a:ea typeface="Arial Unicode MS"/>
                <a:cs typeface="+mn-cs"/>
              </a:rPr>
              <a:t>:</a:t>
            </a:r>
          </a:p>
          <a:p>
            <a:pPr algn="l"/>
            <a:endParaRPr lang="fr-FR" sz="1200"/>
          </a:p>
        </p:txBody>
      </p:sp>
      <p:cxnSp>
        <p:nvCxnSpPr>
          <p:cNvPr id="5" name="Straight Connector 4">
            <a:extLst>
              <a:ext uri="{FF2B5EF4-FFF2-40B4-BE49-F238E27FC236}">
                <a16:creationId xmlns:a16="http://schemas.microsoft.com/office/drawing/2014/main" id="{8388817F-868A-D109-56C9-6E345896D26B}"/>
              </a:ext>
            </a:extLst>
          </p:cNvPr>
          <p:cNvCxnSpPr>
            <a:cxnSpLocks noGrp="1" noRot="1" noMove="1" noResize="1" noEditPoints="1" noAdjustHandles="1" noChangeArrowheads="1" noChangeShapeType="1"/>
          </p:cNvCxnSpPr>
          <p:nvPr/>
        </p:nvCxnSpPr>
        <p:spPr>
          <a:xfrm>
            <a:off x="228600" y="553999"/>
            <a:ext cx="11734800" cy="0"/>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2057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96E81-04F7-79DB-CF09-E69E19BADA36}"/>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56FF72A-00B7-B1B4-AD15-DC77C86247AD}"/>
                  </a:ext>
                </a:extLst>
              </p:cNvPr>
              <p:cNvSpPr txBox="1"/>
              <p:nvPr/>
            </p:nvSpPr>
            <p:spPr>
              <a:xfrm>
                <a:off x="204536" y="1756610"/>
                <a:ext cx="11689181" cy="1505925"/>
              </a:xfrm>
              <a:prstGeom prst="rect">
                <a:avLst/>
              </a:prstGeom>
              <a:noFill/>
            </p:spPr>
            <p:txBody>
              <a:bodyPr wrap="square" rtlCol="0">
                <a:spAutoFit/>
              </a:bodyPr>
              <a:lstStyle/>
              <a:p>
                <a:pPr marL="285750" indent="-285750">
                  <a:lnSpc>
                    <a:spcPct val="150000"/>
                  </a:lnSpc>
                  <a:buFont typeface="Arial" panose="020B0604020202020204" pitchFamily="34" charset="0"/>
                  <a:buChar char="•"/>
                </a:pPr>
                <a14:m>
                  <m:oMath xmlns:m="http://schemas.openxmlformats.org/officeDocument/2006/math">
                    <m:sSub>
                      <m:sSubPr>
                        <m:ctrlPr>
                          <a:rPr lang="fr-CA" b="0" i="1" smtClean="0">
                            <a:latin typeface="Cambria Math" panose="02040503050406030204" pitchFamily="18" charset="0"/>
                          </a:rPr>
                        </m:ctrlPr>
                      </m:sSubPr>
                      <m:e>
                        <m:r>
                          <a:rPr lang="fr-CA" b="0" i="1" smtClean="0">
                            <a:latin typeface="Cambria Math" panose="02040503050406030204" pitchFamily="18" charset="0"/>
                          </a:rPr>
                          <m:t>𝐶</m:t>
                        </m:r>
                      </m:e>
                      <m:sub>
                        <m:r>
                          <a:rPr lang="fr-CA" b="0" i="1" smtClean="0">
                            <a:latin typeface="Cambria Math" panose="02040503050406030204" pitchFamily="18" charset="0"/>
                          </a:rPr>
                          <m:t>𝑀𝑀𝑆</m:t>
                        </m:r>
                      </m:sub>
                    </m:sSub>
                    <m:d>
                      <m:dPr>
                        <m:ctrlPr>
                          <a:rPr lang="fr-CA" b="0" i="1" smtClean="0">
                            <a:latin typeface="Cambria Math" panose="02040503050406030204" pitchFamily="18" charset="0"/>
                          </a:rPr>
                        </m:ctrlPr>
                      </m:dPr>
                      <m:e>
                        <m:r>
                          <a:rPr lang="fr-CA" b="0" i="1" smtClean="0">
                            <a:latin typeface="Cambria Math" panose="02040503050406030204" pitchFamily="18" charset="0"/>
                          </a:rPr>
                          <m:t>𝑟</m:t>
                        </m:r>
                        <m:r>
                          <a:rPr lang="fr-CA" b="0" i="1" smtClean="0">
                            <a:latin typeface="Cambria Math" panose="02040503050406030204" pitchFamily="18" charset="0"/>
                          </a:rPr>
                          <m:t>,</m:t>
                        </m:r>
                        <m:r>
                          <a:rPr lang="fr-CA" b="0" i="1" smtClean="0">
                            <a:latin typeface="Cambria Math" panose="02040503050406030204" pitchFamily="18" charset="0"/>
                          </a:rPr>
                          <m:t>𝑡</m:t>
                        </m:r>
                      </m:e>
                    </m:d>
                    <m:r>
                      <a:rPr lang="fr-CA" b="0" i="1" smtClean="0">
                        <a:latin typeface="Cambria Math" panose="02040503050406030204" pitchFamily="18" charset="0"/>
                      </a:rPr>
                      <m:t>=</m:t>
                    </m:r>
                    <m:sSup>
                      <m:sSupPr>
                        <m:ctrlPr>
                          <a:rPr lang="fr-CA" b="0" i="1" smtClean="0">
                            <a:latin typeface="Cambria Math" panose="02040503050406030204" pitchFamily="18" charset="0"/>
                          </a:rPr>
                        </m:ctrlPr>
                      </m:sSupPr>
                      <m:e>
                        <m:r>
                          <a:rPr lang="fr-CA" b="0" i="1" smtClean="0">
                            <a:latin typeface="Cambria Math" panose="02040503050406030204" pitchFamily="18" charset="0"/>
                          </a:rPr>
                          <m:t>𝑒</m:t>
                        </m:r>
                      </m:e>
                      <m:sup>
                        <m:r>
                          <a:rPr lang="fr-CA" b="0" i="1" smtClean="0">
                            <a:latin typeface="Cambria Math" panose="02040503050406030204" pitchFamily="18" charset="0"/>
                          </a:rPr>
                          <m:t>−</m:t>
                        </m:r>
                        <m:r>
                          <a:rPr lang="fr-CA" b="0" i="1" smtClean="0">
                            <a:latin typeface="Cambria Math" panose="02040503050406030204" pitchFamily="18" charset="0"/>
                          </a:rPr>
                          <m:t>𝑡</m:t>
                        </m:r>
                      </m:sup>
                    </m:sSup>
                    <m:func>
                      <m:funcPr>
                        <m:ctrlPr>
                          <a:rPr lang="fr-CA" b="0" i="1" smtClean="0">
                            <a:latin typeface="Cambria Math" panose="02040503050406030204" pitchFamily="18" charset="0"/>
                          </a:rPr>
                        </m:ctrlPr>
                      </m:funcPr>
                      <m:fName>
                        <m:r>
                          <m:rPr>
                            <m:sty m:val="p"/>
                          </m:rPr>
                          <a:rPr lang="fr-CA" b="0" i="0" smtClean="0">
                            <a:latin typeface="Cambria Math" panose="02040503050406030204" pitchFamily="18" charset="0"/>
                          </a:rPr>
                          <m:t>cos</m:t>
                        </m:r>
                      </m:fName>
                      <m:e>
                        <m:d>
                          <m:dPr>
                            <m:ctrlPr>
                              <a:rPr lang="fr-CA" b="0" i="1" smtClean="0">
                                <a:latin typeface="Cambria Math" panose="02040503050406030204" pitchFamily="18" charset="0"/>
                              </a:rPr>
                            </m:ctrlPr>
                          </m:dPr>
                          <m:e>
                            <m:f>
                              <m:fPr>
                                <m:ctrlPr>
                                  <a:rPr lang="fr-CA" b="0" i="1" smtClean="0">
                                    <a:latin typeface="Cambria Math" panose="02040503050406030204" pitchFamily="18" charset="0"/>
                                  </a:rPr>
                                </m:ctrlPr>
                              </m:fPr>
                              <m:num>
                                <m:r>
                                  <a:rPr lang="fr-CA" b="0" i="1" smtClean="0">
                                    <a:latin typeface="Cambria Math" panose="02040503050406030204" pitchFamily="18" charset="0"/>
                                  </a:rPr>
                                  <m:t>𝜋</m:t>
                                </m:r>
                                <m:r>
                                  <a:rPr lang="fr-CA" b="0" i="1" smtClean="0">
                                    <a:latin typeface="Cambria Math" panose="02040503050406030204" pitchFamily="18" charset="0"/>
                                  </a:rPr>
                                  <m:t>𝑟</m:t>
                                </m:r>
                              </m:num>
                              <m:den>
                                <m:r>
                                  <a:rPr lang="fr-CA" b="0" i="1" smtClean="0">
                                    <a:latin typeface="Cambria Math" panose="02040503050406030204" pitchFamily="18" charset="0"/>
                                  </a:rPr>
                                  <m:t>2</m:t>
                                </m:r>
                                <m:r>
                                  <a:rPr lang="fr-CA" b="0" i="1" smtClean="0">
                                    <a:latin typeface="Cambria Math" panose="02040503050406030204" pitchFamily="18" charset="0"/>
                                  </a:rPr>
                                  <m:t>𝑅</m:t>
                                </m:r>
                              </m:den>
                            </m:f>
                          </m:e>
                        </m:d>
                      </m:e>
                    </m:func>
                    <m:r>
                      <a:rPr lang="fr-CA" b="0" i="1" smtClean="0">
                        <a:latin typeface="Cambria Math" panose="02040503050406030204" pitchFamily="18" charset="0"/>
                      </a:rPr>
                      <m:t>+</m:t>
                    </m:r>
                    <m:func>
                      <m:funcPr>
                        <m:ctrlPr>
                          <a:rPr lang="fr-CA" i="1">
                            <a:latin typeface="Cambria Math" panose="02040503050406030204" pitchFamily="18" charset="0"/>
                          </a:rPr>
                        </m:ctrlPr>
                      </m:funcPr>
                      <m:fName>
                        <m:r>
                          <m:rPr>
                            <m:sty m:val="p"/>
                          </m:rPr>
                          <a:rPr lang="fr-CA">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r>
                                  <a:rPr lang="fr-CA" i="1">
                                    <a:latin typeface="Cambria Math" panose="02040503050406030204" pitchFamily="18" charset="0"/>
                                  </a:rPr>
                                  <m:t>𝑟</m:t>
                                </m:r>
                              </m:num>
                              <m:den>
                                <m:r>
                                  <a:rPr lang="fr-CA" i="1">
                                    <a:latin typeface="Cambria Math" panose="02040503050406030204" pitchFamily="18" charset="0"/>
                                  </a:rPr>
                                  <m:t>2</m:t>
                                </m:r>
                                <m:r>
                                  <a:rPr lang="fr-CA" i="1">
                                    <a:latin typeface="Cambria Math" panose="02040503050406030204" pitchFamily="18" charset="0"/>
                                  </a:rPr>
                                  <m:t>𝑅</m:t>
                                </m:r>
                              </m:den>
                            </m:f>
                          </m:e>
                        </m:d>
                      </m:e>
                    </m:func>
                  </m:oMath>
                </a14:m>
                <a:endParaRPr lang="fr-CA"/>
              </a:p>
              <a:p>
                <a:pPr marL="285750" indent="-285750">
                  <a:lnSpc>
                    <a:spcPct val="150000"/>
                  </a:lnSpc>
                  <a:buFont typeface="Arial" panose="020B0604020202020204" pitchFamily="34" charset="0"/>
                  <a:buChar char="•"/>
                </a:pPr>
                <a:r>
                  <a:rPr lang="fr-FR"/>
                  <a:t>Voici le graphique de l’évolution de la solution manufacturée de 0 à 2 secondes avec intervalle de 0.1 seconde. La solution initiale est en violet alors que la solution finale est en jaune.</a:t>
                </a:r>
              </a:p>
            </p:txBody>
          </p:sp>
        </mc:Choice>
        <mc:Fallback xmlns="">
          <p:sp>
            <p:nvSpPr>
              <p:cNvPr id="2" name="TextBox 1">
                <a:extLst>
                  <a:ext uri="{FF2B5EF4-FFF2-40B4-BE49-F238E27FC236}">
                    <a16:creationId xmlns:a16="http://schemas.microsoft.com/office/drawing/2014/main" id="{256FF72A-00B7-B1B4-AD15-DC77C86247AD}"/>
                  </a:ext>
                </a:extLst>
              </p:cNvPr>
              <p:cNvSpPr txBox="1">
                <a:spLocks noRot="1" noChangeAspect="1" noMove="1" noResize="1" noEditPoints="1" noAdjustHandles="1" noChangeArrowheads="1" noChangeShapeType="1" noTextEdit="1"/>
              </p:cNvSpPr>
              <p:nvPr/>
            </p:nvSpPr>
            <p:spPr>
              <a:xfrm>
                <a:off x="204536" y="1756610"/>
                <a:ext cx="11689181" cy="1505925"/>
              </a:xfrm>
              <a:prstGeom prst="rect">
                <a:avLst/>
              </a:prstGeom>
              <a:blipFill>
                <a:blip r:embed="rId2"/>
                <a:stretch>
                  <a:fillRect l="-365" b="-526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2FC14608-638C-D30B-5E97-B4706DF40105}"/>
              </a:ext>
            </a:extLst>
          </p:cNvPr>
          <p:cNvSpPr txBox="1"/>
          <p:nvPr/>
        </p:nvSpPr>
        <p:spPr>
          <a:xfrm>
            <a:off x="298282" y="762720"/>
            <a:ext cx="9453813" cy="468590"/>
          </a:xfrm>
          <a:prstGeom prst="rect">
            <a:avLst/>
          </a:prstGeom>
          <a:noFill/>
        </p:spPr>
        <p:txBody>
          <a:bodyPr wrap="square">
            <a:spAutoFit/>
          </a:bodyPr>
          <a:lstStyle/>
          <a:p>
            <a:pPr>
              <a:lnSpc>
                <a:spcPct val="150000"/>
              </a:lnSpc>
            </a:pPr>
            <a:r>
              <a:rPr lang="fr-FR"/>
              <a:t>Question B : Solution manufacturée utilisée </a:t>
            </a:r>
            <a:endParaRPr lang="fr-FR" b="1"/>
          </a:p>
        </p:txBody>
      </p:sp>
      <p:cxnSp>
        <p:nvCxnSpPr>
          <p:cNvPr id="6" name="Straight Connector 5">
            <a:extLst>
              <a:ext uri="{FF2B5EF4-FFF2-40B4-BE49-F238E27FC236}">
                <a16:creationId xmlns:a16="http://schemas.microsoft.com/office/drawing/2014/main" id="{6086A4C4-739C-4E44-806D-8A9201FA54C0}"/>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pic>
        <p:nvPicPr>
          <p:cNvPr id="5" name="Picture 4" descr="A graph with a rainbow line&#10;&#10;Description automatically generated">
            <a:extLst>
              <a:ext uri="{FF2B5EF4-FFF2-40B4-BE49-F238E27FC236}">
                <a16:creationId xmlns:a16="http://schemas.microsoft.com/office/drawing/2014/main" id="{1127D7D2-2810-78C2-C65B-7FD5069E2C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6464" y="3200393"/>
            <a:ext cx="5486411" cy="3657607"/>
          </a:xfrm>
          <a:prstGeom prst="rect">
            <a:avLst/>
          </a:prstGeom>
        </p:spPr>
      </p:pic>
    </p:spTree>
    <p:extLst>
      <p:ext uri="{BB962C8B-B14F-4D97-AF65-F5344CB8AC3E}">
        <p14:creationId xmlns:p14="http://schemas.microsoft.com/office/powerpoint/2010/main" val="1536219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BEE04-5CAA-1166-562E-7D0D65E60081}"/>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36495A7F-846E-2AEB-F883-70CFF89CFAA6}"/>
                  </a:ext>
                </a:extLst>
              </p:cNvPr>
              <p:cNvSpPr txBox="1"/>
              <p:nvPr/>
            </p:nvSpPr>
            <p:spPr>
              <a:xfrm>
                <a:off x="204536" y="1756610"/>
                <a:ext cx="11689181" cy="318119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fr-CA">
                    <a:ea typeface="Cambria Math" panose="02040503050406030204" pitchFamily="18" charset="0"/>
                  </a:rPr>
                  <a:t>Terme source : </a:t>
                </a:r>
                <a14:m>
                  <m:oMath xmlns:m="http://schemas.openxmlformats.org/officeDocument/2006/math">
                    <m:r>
                      <a:rPr lang="fr-CA" i="1" smtClean="0">
                        <a:latin typeface="Cambria Math" panose="02040503050406030204" pitchFamily="18" charset="0"/>
                        <a:ea typeface="Cambria Math" panose="02040503050406030204" pitchFamily="18" charset="0"/>
                      </a:rPr>
                      <m:t>−</m:t>
                    </m:r>
                    <m:f>
                      <m:fPr>
                        <m:ctrlPr>
                          <a:rPr lang="fr-CA" b="0" i="1" smtClean="0">
                            <a:latin typeface="Cambria Math" panose="02040503050406030204" pitchFamily="18" charset="0"/>
                            <a:ea typeface="Cambria Math" panose="02040503050406030204" pitchFamily="18" charset="0"/>
                          </a:rPr>
                        </m:ctrlPr>
                      </m:fPr>
                      <m:num>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𝑀𝑀𝑆</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𝑡</m:t>
                        </m:r>
                      </m:den>
                    </m:f>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𝐷</m:t>
                        </m:r>
                      </m:e>
                      <m:sub>
                        <m:r>
                          <a:rPr lang="fr-CA" b="0" i="1" smtClean="0">
                            <a:latin typeface="Cambria Math" panose="02040503050406030204" pitchFamily="18" charset="0"/>
                            <a:ea typeface="Cambria Math" panose="02040503050406030204" pitchFamily="18" charset="0"/>
                          </a:rPr>
                          <m:t>𝑒𝑓𝑓</m:t>
                        </m:r>
                      </m:sub>
                    </m:sSub>
                    <m:d>
                      <m:dPr>
                        <m:ctrlPr>
                          <a:rPr lang="fr-CA" b="0" i="1" smtClean="0">
                            <a:latin typeface="Cambria Math" panose="02040503050406030204" pitchFamily="18" charset="0"/>
                            <a:ea typeface="Cambria Math" panose="02040503050406030204" pitchFamily="18" charset="0"/>
                          </a:rPr>
                        </m:ctrlPr>
                      </m:dPr>
                      <m:e>
                        <m:f>
                          <m:fPr>
                            <m:ctrlPr>
                              <a:rPr lang="fr-CA" i="1">
                                <a:latin typeface="Cambria Math" panose="02040503050406030204" pitchFamily="18" charset="0"/>
                                <a:ea typeface="Cambria Math" panose="02040503050406030204" pitchFamily="18" charset="0"/>
                              </a:rPr>
                            </m:ctrlPr>
                          </m:fPr>
                          <m:num>
                            <m:r>
                              <a:rPr lang="fr-CA" i="1">
                                <a:latin typeface="Cambria Math" panose="02040503050406030204" pitchFamily="18" charset="0"/>
                                <a:ea typeface="Cambria Math" panose="02040503050406030204" pitchFamily="18" charset="0"/>
                              </a:rPr>
                              <m:t>1</m:t>
                            </m:r>
                          </m:num>
                          <m:den>
                            <m:r>
                              <a:rPr lang="fr-CA" i="1">
                                <a:latin typeface="Cambria Math" panose="02040503050406030204" pitchFamily="18" charset="0"/>
                                <a:ea typeface="Cambria Math" panose="02040503050406030204" pitchFamily="18" charset="0"/>
                              </a:rPr>
                              <m:t>𝑟</m:t>
                            </m:r>
                          </m:den>
                        </m:f>
                        <m:f>
                          <m:fPr>
                            <m:ctrlPr>
                              <a:rPr lang="fr-CA" b="0" i="1" smtClean="0">
                                <a:latin typeface="Cambria Math" panose="02040503050406030204" pitchFamily="18" charset="0"/>
                                <a:ea typeface="Cambria Math" panose="02040503050406030204" pitchFamily="18" charset="0"/>
                              </a:rPr>
                            </m:ctrlPr>
                          </m:fPr>
                          <m:num>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𝑀𝑀𝑆</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𝑟</m:t>
                            </m:r>
                          </m:den>
                        </m:f>
                        <m:r>
                          <a:rPr lang="fr-CA" b="0" i="1" smtClean="0">
                            <a:latin typeface="Cambria Math" panose="02040503050406030204" pitchFamily="18" charset="0"/>
                            <a:ea typeface="Cambria Math" panose="02040503050406030204" pitchFamily="18" charset="0"/>
                          </a:rPr>
                          <m:t>+</m:t>
                        </m:r>
                        <m:f>
                          <m:fPr>
                            <m:ctrlPr>
                              <a:rPr lang="fr-CA" b="0" i="1" smtClean="0">
                                <a:latin typeface="Cambria Math" panose="02040503050406030204" pitchFamily="18" charset="0"/>
                                <a:ea typeface="Cambria Math" panose="02040503050406030204" pitchFamily="18" charset="0"/>
                              </a:rPr>
                            </m:ctrlPr>
                          </m:fPr>
                          <m:num>
                            <m:sSup>
                              <m:sSupPr>
                                <m:ctrlPr>
                                  <a:rPr lang="fr-CA" b="0" i="1" smtClean="0">
                                    <a:latin typeface="Cambria Math" panose="02040503050406030204" pitchFamily="18" charset="0"/>
                                    <a:ea typeface="Cambria Math" panose="02040503050406030204" pitchFamily="18" charset="0"/>
                                  </a:rPr>
                                </m:ctrlPr>
                              </m:sSupPr>
                              <m:e>
                                <m:r>
                                  <a:rPr lang="fr-CA" b="0" i="1" smtClean="0">
                                    <a:latin typeface="Cambria Math" panose="02040503050406030204" pitchFamily="18" charset="0"/>
                                    <a:ea typeface="Cambria Math" panose="02040503050406030204" pitchFamily="18" charset="0"/>
                                  </a:rPr>
                                  <m:t>𝜕</m:t>
                                </m:r>
                              </m:e>
                              <m:sup>
                                <m:r>
                                  <a:rPr lang="fr-CA" b="0" i="1" smtClean="0">
                                    <a:latin typeface="Cambria Math" panose="02040503050406030204" pitchFamily="18" charset="0"/>
                                    <a:ea typeface="Cambria Math" panose="02040503050406030204" pitchFamily="18" charset="0"/>
                                  </a:rPr>
                                  <m:t>2</m:t>
                                </m:r>
                              </m:sup>
                            </m:sSup>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𝑀𝑀𝑆</m:t>
                                </m:r>
                              </m:sub>
                            </m:sSub>
                          </m:num>
                          <m:den>
                            <m:r>
                              <a:rPr lang="fr-CA" b="0" i="1" smtClean="0">
                                <a:latin typeface="Cambria Math" panose="02040503050406030204" pitchFamily="18" charset="0"/>
                                <a:ea typeface="Cambria Math" panose="02040503050406030204" pitchFamily="18" charset="0"/>
                              </a:rPr>
                              <m:t>𝜕</m:t>
                            </m:r>
                            <m:sSup>
                              <m:sSupPr>
                                <m:ctrlPr>
                                  <a:rPr lang="fr-CA" b="0" i="1" smtClean="0">
                                    <a:latin typeface="Cambria Math" panose="02040503050406030204" pitchFamily="18" charset="0"/>
                                    <a:ea typeface="Cambria Math" panose="02040503050406030204" pitchFamily="18" charset="0"/>
                                  </a:rPr>
                                </m:ctrlPr>
                              </m:sSupPr>
                              <m:e>
                                <m:r>
                                  <a:rPr lang="fr-CA" b="0" i="1" smtClean="0">
                                    <a:latin typeface="Cambria Math" panose="02040503050406030204" pitchFamily="18" charset="0"/>
                                    <a:ea typeface="Cambria Math" panose="02040503050406030204" pitchFamily="18" charset="0"/>
                                  </a:rPr>
                                  <m:t>𝑟</m:t>
                                </m:r>
                              </m:e>
                              <m:sup>
                                <m:r>
                                  <a:rPr lang="fr-CA" b="0" i="1" smtClean="0">
                                    <a:latin typeface="Cambria Math" panose="02040503050406030204" pitchFamily="18" charset="0"/>
                                    <a:ea typeface="Cambria Math" panose="02040503050406030204" pitchFamily="18" charset="0"/>
                                  </a:rPr>
                                  <m:t>2</m:t>
                                </m:r>
                              </m:sup>
                            </m:sSup>
                          </m:den>
                        </m:f>
                      </m:e>
                    </m:d>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𝑘</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𝐶</m:t>
                        </m:r>
                      </m:e>
                      <m:sub>
                        <m:r>
                          <a:rPr lang="fr-CA" b="0" i="1" smtClean="0">
                            <a:latin typeface="Cambria Math" panose="02040503050406030204" pitchFamily="18" charset="0"/>
                            <a:ea typeface="Cambria Math" panose="02040503050406030204" pitchFamily="18" charset="0"/>
                          </a:rPr>
                          <m:t>𝑀𝑀𝑆</m:t>
                        </m:r>
                      </m:sub>
                    </m:sSub>
                    <m:r>
                      <a:rPr lang="fr-CA" b="0" i="1" smtClean="0">
                        <a:latin typeface="Cambria Math" panose="02040503050406030204" pitchFamily="18" charset="0"/>
                        <a:ea typeface="Cambria Math" panose="02040503050406030204" pitchFamily="18" charset="0"/>
                      </a:rPr>
                      <m:t>=</m:t>
                    </m:r>
                    <m:sSub>
                      <m:sSubPr>
                        <m:ctrlPr>
                          <a:rPr lang="fr-CA" b="0" i="1" smtClean="0">
                            <a:latin typeface="Cambria Math" panose="02040503050406030204" pitchFamily="18" charset="0"/>
                            <a:ea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𝑆</m:t>
                        </m:r>
                      </m:e>
                      <m:sub>
                        <m:r>
                          <a:rPr lang="fr-CA" b="0" i="1" smtClean="0">
                            <a:latin typeface="Cambria Math" panose="02040503050406030204" pitchFamily="18" charset="0"/>
                            <a:ea typeface="Cambria Math" panose="02040503050406030204" pitchFamily="18" charset="0"/>
                          </a:rPr>
                          <m:t>𝑀𝑀𝑆</m:t>
                        </m:r>
                      </m:sub>
                    </m:sSub>
                  </m:oMath>
                </a14:m>
                <a:endParaRPr lang="fr-FR"/>
              </a:p>
              <a:p>
                <a:pPr marL="285750" indent="-285750">
                  <a:lnSpc>
                    <a:spcPct val="150000"/>
                  </a:lnSpc>
                  <a:buFont typeface="Arial" panose="020B0604020202020204" pitchFamily="34" charset="0"/>
                  <a:buChar char="•"/>
                </a:pPr>
                <a14:m>
                  <m:oMath xmlns:m="http://schemas.openxmlformats.org/officeDocument/2006/math">
                    <m:sSub>
                      <m:sSubPr>
                        <m:ctrlPr>
                          <a:rPr lang="fr-CA" b="0" i="1" smtClean="0">
                            <a:latin typeface="Cambria Math" panose="02040503050406030204" pitchFamily="18" charset="0"/>
                          </a:rPr>
                        </m:ctrlPr>
                      </m:sSubPr>
                      <m:e>
                        <m:r>
                          <a:rPr lang="fr-CA" b="0" i="1" smtClean="0">
                            <a:latin typeface="Cambria Math" panose="02040503050406030204" pitchFamily="18" charset="0"/>
                          </a:rPr>
                          <m:t>𝑆</m:t>
                        </m:r>
                      </m:e>
                      <m:sub>
                        <m:r>
                          <a:rPr lang="fr-CA" b="0" i="1" smtClean="0">
                            <a:latin typeface="Cambria Math" panose="02040503050406030204" pitchFamily="18" charset="0"/>
                          </a:rPr>
                          <m:t>𝑀𝑀𝑆</m:t>
                        </m:r>
                      </m:sub>
                    </m:sSub>
                    <m:r>
                      <a:rPr lang="fr-CA" b="0" i="1" smtClean="0">
                        <a:latin typeface="Cambria Math" panose="02040503050406030204" pitchFamily="18" charset="0"/>
                      </a:rPr>
                      <m:t>=</m:t>
                    </m:r>
                    <m:sSup>
                      <m:sSupPr>
                        <m:ctrlPr>
                          <a:rPr lang="fr-CA" b="0" i="1" smtClean="0">
                            <a:latin typeface="Cambria Math" panose="02040503050406030204" pitchFamily="18" charset="0"/>
                          </a:rPr>
                        </m:ctrlPr>
                      </m:sSupPr>
                      <m:e>
                        <m:r>
                          <a:rPr lang="fr-CA" b="0" i="1" smtClean="0">
                            <a:latin typeface="Cambria Math" panose="02040503050406030204" pitchFamily="18" charset="0"/>
                          </a:rPr>
                          <m:t>𝑒</m:t>
                        </m:r>
                      </m:e>
                      <m:sup>
                        <m:r>
                          <a:rPr lang="fr-CA" b="0" i="1" smtClean="0">
                            <a:latin typeface="Cambria Math" panose="02040503050406030204" pitchFamily="18" charset="0"/>
                          </a:rPr>
                          <m:t>−</m:t>
                        </m:r>
                        <m:r>
                          <a:rPr lang="fr-CA" b="0" i="1" smtClean="0">
                            <a:latin typeface="Cambria Math" panose="02040503050406030204" pitchFamily="18" charset="0"/>
                          </a:rPr>
                          <m:t>𝑡</m:t>
                        </m:r>
                      </m:sup>
                    </m:sSup>
                    <m:func>
                      <m:funcPr>
                        <m:ctrlPr>
                          <a:rPr lang="fr-CA" b="0" i="1" smtClean="0">
                            <a:latin typeface="Cambria Math" panose="02040503050406030204" pitchFamily="18" charset="0"/>
                          </a:rPr>
                        </m:ctrlPr>
                      </m:funcPr>
                      <m:fName>
                        <m:r>
                          <m:rPr>
                            <m:sty m:val="p"/>
                          </m:rPr>
                          <a:rPr lang="fr-CA" b="0" i="0" smtClean="0">
                            <a:latin typeface="Cambria Math" panose="02040503050406030204" pitchFamily="18" charset="0"/>
                          </a:rPr>
                          <m:t>cos</m:t>
                        </m:r>
                      </m:fName>
                      <m:e>
                        <m:d>
                          <m:dPr>
                            <m:ctrlPr>
                              <a:rPr lang="fr-CA" b="0" i="1" smtClean="0">
                                <a:latin typeface="Cambria Math" panose="02040503050406030204" pitchFamily="18" charset="0"/>
                              </a:rPr>
                            </m:ctrlPr>
                          </m:dPr>
                          <m:e>
                            <m:f>
                              <m:fPr>
                                <m:ctrlPr>
                                  <a:rPr lang="fr-CA" b="0" i="1" smtClean="0">
                                    <a:latin typeface="Cambria Math" panose="02040503050406030204" pitchFamily="18" charset="0"/>
                                  </a:rPr>
                                </m:ctrlPr>
                              </m:fPr>
                              <m:num>
                                <m:r>
                                  <a:rPr lang="fr-CA" b="0" i="1" smtClean="0">
                                    <a:latin typeface="Cambria Math" panose="02040503050406030204" pitchFamily="18" charset="0"/>
                                  </a:rPr>
                                  <m:t>𝜋</m:t>
                                </m:r>
                                <m:r>
                                  <a:rPr lang="fr-CA" b="0" i="1" smtClean="0">
                                    <a:latin typeface="Cambria Math" panose="02040503050406030204" pitchFamily="18" charset="0"/>
                                  </a:rPr>
                                  <m:t>𝑟</m:t>
                                </m:r>
                              </m:num>
                              <m:den>
                                <m:r>
                                  <a:rPr lang="fr-CA" b="0" i="1" smtClean="0">
                                    <a:latin typeface="Cambria Math" panose="02040503050406030204" pitchFamily="18" charset="0"/>
                                  </a:rPr>
                                  <m:t>2</m:t>
                                </m:r>
                                <m:r>
                                  <a:rPr lang="fr-CA" b="0" i="1" smtClean="0">
                                    <a:latin typeface="Cambria Math" panose="02040503050406030204" pitchFamily="18" charset="0"/>
                                  </a:rPr>
                                  <m:t>𝑅</m:t>
                                </m:r>
                              </m:den>
                            </m:f>
                          </m:e>
                        </m:d>
                      </m:e>
                    </m:func>
                    <m:r>
                      <a:rPr lang="fr-CA" b="0" i="1" smtClean="0">
                        <a:latin typeface="Cambria Math" panose="02040503050406030204" pitchFamily="18" charset="0"/>
                      </a:rPr>
                      <m:t>−</m:t>
                    </m:r>
                    <m:f>
                      <m:fPr>
                        <m:ctrlPr>
                          <a:rPr lang="fr-CA" b="0" i="1" smtClean="0">
                            <a:latin typeface="Cambria Math" panose="02040503050406030204" pitchFamily="18" charset="0"/>
                          </a:rPr>
                        </m:ctrlPr>
                      </m:fPr>
                      <m:num>
                        <m:sSub>
                          <m:sSubPr>
                            <m:ctrlPr>
                              <a:rPr lang="fr-CA" b="0" i="1" smtClean="0">
                                <a:latin typeface="Cambria Math" panose="02040503050406030204" pitchFamily="18" charset="0"/>
                              </a:rPr>
                            </m:ctrlPr>
                          </m:sSubPr>
                          <m:e>
                            <m:r>
                              <a:rPr lang="fr-CA" b="0" i="1" smtClean="0">
                                <a:latin typeface="Cambria Math" panose="02040503050406030204" pitchFamily="18" charset="0"/>
                              </a:rPr>
                              <m:t>𝐷</m:t>
                            </m:r>
                          </m:e>
                          <m:sub>
                            <m:r>
                              <a:rPr lang="fr-CA" b="0" i="1" smtClean="0">
                                <a:latin typeface="Cambria Math" panose="02040503050406030204" pitchFamily="18" charset="0"/>
                              </a:rPr>
                              <m:t>𝑒𝑓𝑓</m:t>
                            </m:r>
                          </m:sub>
                        </m:sSub>
                        <m:r>
                          <a:rPr lang="fr-CA" b="0" i="1" smtClean="0">
                            <a:latin typeface="Cambria Math" panose="02040503050406030204" pitchFamily="18" charset="0"/>
                          </a:rPr>
                          <m:t>𝜋</m:t>
                        </m:r>
                      </m:num>
                      <m:den>
                        <m:r>
                          <a:rPr lang="fr-CA" b="0" i="1" smtClean="0">
                            <a:latin typeface="Cambria Math" panose="02040503050406030204" pitchFamily="18" charset="0"/>
                          </a:rPr>
                          <m:t>2</m:t>
                        </m:r>
                        <m:r>
                          <a:rPr lang="fr-CA" b="0" i="1" smtClean="0">
                            <a:latin typeface="Cambria Math" panose="02040503050406030204" pitchFamily="18" charset="0"/>
                          </a:rPr>
                          <m:t>𝑅</m:t>
                        </m:r>
                      </m:den>
                    </m:f>
                    <m:d>
                      <m:dPr>
                        <m:ctrlPr>
                          <a:rPr lang="fr-CA" b="0" i="1" smtClean="0">
                            <a:latin typeface="Cambria Math" panose="02040503050406030204" pitchFamily="18" charset="0"/>
                          </a:rPr>
                        </m:ctrlPr>
                      </m:dPr>
                      <m:e>
                        <m:sSup>
                          <m:sSupPr>
                            <m:ctrlPr>
                              <a:rPr lang="fr-CA" b="0" i="1" smtClean="0">
                                <a:latin typeface="Cambria Math" panose="02040503050406030204" pitchFamily="18" charset="0"/>
                              </a:rPr>
                            </m:ctrlPr>
                          </m:sSupPr>
                          <m:e>
                            <m:r>
                              <a:rPr lang="fr-CA" b="0" i="1" smtClean="0">
                                <a:latin typeface="Cambria Math" panose="02040503050406030204" pitchFamily="18" charset="0"/>
                              </a:rPr>
                              <m:t>𝑒</m:t>
                            </m:r>
                          </m:e>
                          <m:sup>
                            <m:r>
                              <a:rPr lang="fr-CA" b="0" i="1" smtClean="0">
                                <a:latin typeface="Cambria Math" panose="02040503050406030204" pitchFamily="18" charset="0"/>
                              </a:rPr>
                              <m:t>−</m:t>
                            </m:r>
                            <m:r>
                              <a:rPr lang="fr-CA" b="0" i="1" smtClean="0">
                                <a:latin typeface="Cambria Math" panose="02040503050406030204" pitchFamily="18" charset="0"/>
                              </a:rPr>
                              <m:t>𝑡</m:t>
                            </m:r>
                          </m:sup>
                        </m:sSup>
                        <m:r>
                          <a:rPr lang="fr-CA" b="0" i="1" smtClean="0">
                            <a:latin typeface="Cambria Math" panose="02040503050406030204" pitchFamily="18" charset="0"/>
                          </a:rPr>
                          <m:t>+1</m:t>
                        </m:r>
                      </m:e>
                    </m:d>
                    <m:d>
                      <m:dPr>
                        <m:ctrlPr>
                          <a:rPr lang="fr-CA" b="0" i="1" smtClean="0">
                            <a:latin typeface="Cambria Math" panose="02040503050406030204" pitchFamily="18" charset="0"/>
                          </a:rPr>
                        </m:ctrlPr>
                      </m:dPr>
                      <m:e>
                        <m:f>
                          <m:fPr>
                            <m:ctrlPr>
                              <a:rPr lang="fr-CA" b="0" i="1" smtClean="0">
                                <a:latin typeface="Cambria Math" panose="02040503050406030204" pitchFamily="18" charset="0"/>
                              </a:rPr>
                            </m:ctrlPr>
                          </m:fPr>
                          <m:num>
                            <m:r>
                              <a:rPr lang="fr-CA" b="0" i="1" smtClean="0">
                                <a:latin typeface="Cambria Math" panose="02040503050406030204" pitchFamily="18" charset="0"/>
                              </a:rPr>
                              <m:t>1</m:t>
                            </m:r>
                          </m:num>
                          <m:den>
                            <m:r>
                              <a:rPr lang="fr-CA" b="0" i="1" smtClean="0">
                                <a:latin typeface="Cambria Math" panose="02040503050406030204" pitchFamily="18" charset="0"/>
                              </a:rPr>
                              <m:t>𝑟</m:t>
                            </m:r>
                          </m:den>
                        </m:f>
                        <m:r>
                          <m:rPr>
                            <m:sty m:val="p"/>
                          </m:rPr>
                          <a:rPr lang="fr-CA" b="0" i="0" smtClean="0">
                            <a:latin typeface="Cambria Math" panose="02040503050406030204" pitchFamily="18" charset="0"/>
                          </a:rPr>
                          <m:t>sin</m:t>
                        </m:r>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r>
                                  <a:rPr lang="fr-CA" i="1">
                                    <a:latin typeface="Cambria Math" panose="02040503050406030204" pitchFamily="18" charset="0"/>
                                  </a:rPr>
                                  <m:t>𝑟</m:t>
                                </m:r>
                              </m:num>
                              <m:den>
                                <m:r>
                                  <a:rPr lang="fr-CA" i="1">
                                    <a:latin typeface="Cambria Math" panose="02040503050406030204" pitchFamily="18" charset="0"/>
                                  </a:rPr>
                                  <m:t>2</m:t>
                                </m:r>
                                <m:r>
                                  <a:rPr lang="fr-CA" i="1">
                                    <a:latin typeface="Cambria Math" panose="02040503050406030204" pitchFamily="18" charset="0"/>
                                  </a:rPr>
                                  <m:t>𝑅</m:t>
                                </m:r>
                              </m:den>
                            </m:f>
                          </m:e>
                        </m:d>
                        <m:r>
                          <a:rPr lang="fr-CA" b="0" i="1" smtClean="0">
                            <a:latin typeface="Cambria Math" panose="02040503050406030204" pitchFamily="18" charset="0"/>
                          </a:rPr>
                          <m:t>+</m:t>
                        </m:r>
                        <m:func>
                          <m:funcPr>
                            <m:ctrlPr>
                              <a:rPr lang="fr-CA" b="0" i="1" smtClean="0">
                                <a:latin typeface="Cambria Math" panose="02040503050406030204" pitchFamily="18" charset="0"/>
                              </a:rPr>
                            </m:ctrlPr>
                          </m:funcPr>
                          <m:fName>
                            <m:f>
                              <m:fPr>
                                <m:ctrlPr>
                                  <a:rPr lang="fr-CA" i="1">
                                    <a:latin typeface="Cambria Math" panose="02040503050406030204" pitchFamily="18" charset="0"/>
                                  </a:rPr>
                                </m:ctrlPr>
                              </m:fPr>
                              <m:num>
                                <m:r>
                                  <a:rPr lang="fr-CA" i="1">
                                    <a:latin typeface="Cambria Math" panose="02040503050406030204" pitchFamily="18" charset="0"/>
                                  </a:rPr>
                                  <m:t>𝜋</m:t>
                                </m:r>
                              </m:num>
                              <m:den>
                                <m:r>
                                  <a:rPr lang="fr-CA" i="1">
                                    <a:latin typeface="Cambria Math" panose="02040503050406030204" pitchFamily="18" charset="0"/>
                                  </a:rPr>
                                  <m:t>2</m:t>
                                </m:r>
                                <m:r>
                                  <a:rPr lang="fr-CA" i="1">
                                    <a:latin typeface="Cambria Math" panose="02040503050406030204" pitchFamily="18" charset="0"/>
                                  </a:rPr>
                                  <m:t>𝑅</m:t>
                                </m:r>
                              </m:den>
                            </m:f>
                            <m:r>
                              <m:rPr>
                                <m:sty m:val="p"/>
                              </m:rPr>
                              <a:rPr lang="fr-CA" b="0" i="0" smtClean="0">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r>
                                      <a:rPr lang="fr-CA" i="1">
                                        <a:latin typeface="Cambria Math" panose="02040503050406030204" pitchFamily="18" charset="0"/>
                                      </a:rPr>
                                      <m:t>𝑟</m:t>
                                    </m:r>
                                  </m:num>
                                  <m:den>
                                    <m:r>
                                      <a:rPr lang="fr-CA" i="1">
                                        <a:latin typeface="Cambria Math" panose="02040503050406030204" pitchFamily="18" charset="0"/>
                                      </a:rPr>
                                      <m:t>2</m:t>
                                    </m:r>
                                    <m:r>
                                      <a:rPr lang="fr-CA" i="1">
                                        <a:latin typeface="Cambria Math" panose="02040503050406030204" pitchFamily="18" charset="0"/>
                                      </a:rPr>
                                      <m:t>𝑅</m:t>
                                    </m:r>
                                  </m:den>
                                </m:f>
                              </m:e>
                            </m:d>
                          </m:e>
                        </m:func>
                      </m:e>
                    </m:d>
                    <m:r>
                      <a:rPr lang="fr-CA" b="0" i="0" smtClean="0">
                        <a:latin typeface="Cambria Math" panose="02040503050406030204" pitchFamily="18" charset="0"/>
                      </a:rPr>
                      <m:t>−</m:t>
                    </m:r>
                    <m:r>
                      <m:rPr>
                        <m:sty m:val="p"/>
                      </m:rPr>
                      <a:rPr lang="fr-CA" b="0" i="0" smtClean="0">
                        <a:latin typeface="Cambria Math" panose="02040503050406030204" pitchFamily="18" charset="0"/>
                      </a:rPr>
                      <m:t>k</m:t>
                    </m:r>
                    <m:d>
                      <m:dPr>
                        <m:ctrlPr>
                          <a:rPr lang="fr-CA" b="0" i="1" smtClean="0">
                            <a:latin typeface="Cambria Math" panose="02040503050406030204" pitchFamily="18" charset="0"/>
                          </a:rPr>
                        </m:ctrlPr>
                      </m:dPr>
                      <m:e>
                        <m:sSup>
                          <m:sSupPr>
                            <m:ctrlPr>
                              <a:rPr lang="fr-CA" i="1">
                                <a:latin typeface="Cambria Math" panose="02040503050406030204" pitchFamily="18" charset="0"/>
                              </a:rPr>
                            </m:ctrlPr>
                          </m:sSupPr>
                          <m:e>
                            <m:r>
                              <a:rPr lang="fr-CA" i="1">
                                <a:latin typeface="Cambria Math" panose="02040503050406030204" pitchFamily="18" charset="0"/>
                              </a:rPr>
                              <m:t>𝑒</m:t>
                            </m:r>
                          </m:e>
                          <m:sup>
                            <m:r>
                              <a:rPr lang="fr-CA" i="1">
                                <a:latin typeface="Cambria Math" panose="02040503050406030204" pitchFamily="18" charset="0"/>
                              </a:rPr>
                              <m:t>−</m:t>
                            </m:r>
                            <m:r>
                              <a:rPr lang="fr-CA" i="1">
                                <a:latin typeface="Cambria Math" panose="02040503050406030204" pitchFamily="18" charset="0"/>
                              </a:rPr>
                              <m:t>𝑡</m:t>
                            </m:r>
                          </m:sup>
                        </m:sSup>
                        <m:func>
                          <m:funcPr>
                            <m:ctrlPr>
                              <a:rPr lang="fr-CA" i="1">
                                <a:latin typeface="Cambria Math" panose="02040503050406030204" pitchFamily="18" charset="0"/>
                              </a:rPr>
                            </m:ctrlPr>
                          </m:funcPr>
                          <m:fName>
                            <m:r>
                              <m:rPr>
                                <m:sty m:val="p"/>
                              </m:rPr>
                              <a:rPr lang="fr-CA">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r>
                                      <a:rPr lang="fr-CA" i="1">
                                        <a:latin typeface="Cambria Math" panose="02040503050406030204" pitchFamily="18" charset="0"/>
                                      </a:rPr>
                                      <m:t>𝑟</m:t>
                                    </m:r>
                                  </m:num>
                                  <m:den>
                                    <m:r>
                                      <a:rPr lang="fr-CA" i="1">
                                        <a:latin typeface="Cambria Math" panose="02040503050406030204" pitchFamily="18" charset="0"/>
                                      </a:rPr>
                                      <m:t>2</m:t>
                                    </m:r>
                                    <m:r>
                                      <a:rPr lang="fr-CA" i="1">
                                        <a:latin typeface="Cambria Math" panose="02040503050406030204" pitchFamily="18" charset="0"/>
                                      </a:rPr>
                                      <m:t>𝑅</m:t>
                                    </m:r>
                                  </m:den>
                                </m:f>
                              </m:e>
                            </m:d>
                          </m:e>
                        </m:func>
                        <m:r>
                          <a:rPr lang="fr-CA" i="1">
                            <a:latin typeface="Cambria Math" panose="02040503050406030204" pitchFamily="18" charset="0"/>
                          </a:rPr>
                          <m:t>+</m:t>
                        </m:r>
                        <m:func>
                          <m:funcPr>
                            <m:ctrlPr>
                              <a:rPr lang="fr-CA" i="1">
                                <a:latin typeface="Cambria Math" panose="02040503050406030204" pitchFamily="18" charset="0"/>
                              </a:rPr>
                            </m:ctrlPr>
                          </m:funcPr>
                          <m:fName>
                            <m:r>
                              <m:rPr>
                                <m:sty m:val="p"/>
                              </m:rPr>
                              <a:rPr lang="fr-CA">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r>
                                      <a:rPr lang="fr-CA" i="1">
                                        <a:latin typeface="Cambria Math" panose="02040503050406030204" pitchFamily="18" charset="0"/>
                                      </a:rPr>
                                      <m:t>𝑟</m:t>
                                    </m:r>
                                  </m:num>
                                  <m:den>
                                    <m:r>
                                      <a:rPr lang="fr-CA" i="1">
                                        <a:latin typeface="Cambria Math" panose="02040503050406030204" pitchFamily="18" charset="0"/>
                                      </a:rPr>
                                      <m:t>2</m:t>
                                    </m:r>
                                    <m:r>
                                      <a:rPr lang="fr-CA" i="1">
                                        <a:latin typeface="Cambria Math" panose="02040503050406030204" pitchFamily="18" charset="0"/>
                                      </a:rPr>
                                      <m:t>𝑅</m:t>
                                    </m:r>
                                  </m:den>
                                </m:f>
                              </m:e>
                            </m:d>
                          </m:e>
                        </m:func>
                      </m:e>
                    </m:d>
                  </m:oMath>
                </a14:m>
                <a:endParaRPr lang="fr-CA"/>
              </a:p>
              <a:p>
                <a:pPr marL="285750" indent="-285750">
                  <a:lnSpc>
                    <a:spcPct val="150000"/>
                  </a:lnSpc>
                  <a:buFont typeface="Arial" panose="020B0604020202020204" pitchFamily="34" charset="0"/>
                  <a:buChar char="•"/>
                </a:pPr>
                <a:r>
                  <a:rPr lang="fr-FR"/>
                  <a:t>Condition initiale : </a:t>
                </a:r>
                <a14:m>
                  <m:oMath xmlns:m="http://schemas.openxmlformats.org/officeDocument/2006/math">
                    <m:sSub>
                      <m:sSubPr>
                        <m:ctrlPr>
                          <a:rPr lang="fr-CA" b="0" i="1" smtClean="0">
                            <a:latin typeface="Cambria Math" panose="02040503050406030204" pitchFamily="18" charset="0"/>
                          </a:rPr>
                        </m:ctrlPr>
                      </m:sSubPr>
                      <m:e>
                        <m:r>
                          <a:rPr lang="fr-CA" b="0" i="1" smtClean="0">
                            <a:latin typeface="Cambria Math" panose="02040503050406030204" pitchFamily="18" charset="0"/>
                          </a:rPr>
                          <m:t>𝐶</m:t>
                        </m:r>
                      </m:e>
                      <m:sub>
                        <m:r>
                          <a:rPr lang="fr-CA" b="0" i="1" smtClean="0">
                            <a:latin typeface="Cambria Math" panose="02040503050406030204" pitchFamily="18" charset="0"/>
                          </a:rPr>
                          <m:t>𝑀𝑀𝑆</m:t>
                        </m:r>
                      </m:sub>
                    </m:sSub>
                    <m:d>
                      <m:dPr>
                        <m:ctrlPr>
                          <a:rPr lang="fr-CA" b="0" i="1" smtClean="0">
                            <a:latin typeface="Cambria Math" panose="02040503050406030204" pitchFamily="18" charset="0"/>
                          </a:rPr>
                        </m:ctrlPr>
                      </m:dPr>
                      <m:e>
                        <m:r>
                          <a:rPr lang="fr-CA" b="0" i="1" smtClean="0">
                            <a:latin typeface="Cambria Math" panose="02040503050406030204" pitchFamily="18" charset="0"/>
                          </a:rPr>
                          <m:t>𝑟</m:t>
                        </m:r>
                        <m:r>
                          <a:rPr lang="fr-CA" b="0" i="1" smtClean="0">
                            <a:latin typeface="Cambria Math" panose="02040503050406030204" pitchFamily="18" charset="0"/>
                          </a:rPr>
                          <m:t>,0</m:t>
                        </m:r>
                      </m:e>
                    </m:d>
                    <m:r>
                      <a:rPr lang="fr-CA" b="0" i="1" smtClean="0">
                        <a:latin typeface="Cambria Math" panose="02040503050406030204" pitchFamily="18" charset="0"/>
                      </a:rPr>
                      <m:t>=2</m:t>
                    </m:r>
                    <m:func>
                      <m:funcPr>
                        <m:ctrlPr>
                          <a:rPr lang="fr-CA" b="0" i="1" smtClean="0">
                            <a:latin typeface="Cambria Math" panose="02040503050406030204" pitchFamily="18" charset="0"/>
                          </a:rPr>
                        </m:ctrlPr>
                      </m:funcPr>
                      <m:fName>
                        <m:r>
                          <m:rPr>
                            <m:sty m:val="p"/>
                          </m:rPr>
                          <a:rPr lang="fr-CA" b="0" i="0" smtClean="0">
                            <a:latin typeface="Cambria Math" panose="02040503050406030204" pitchFamily="18" charset="0"/>
                          </a:rPr>
                          <m:t>cos</m:t>
                        </m:r>
                      </m:fName>
                      <m:e>
                        <m:d>
                          <m:dPr>
                            <m:ctrlPr>
                              <a:rPr lang="fr-CA" b="0" i="1" smtClean="0">
                                <a:latin typeface="Cambria Math" panose="02040503050406030204" pitchFamily="18" charset="0"/>
                              </a:rPr>
                            </m:ctrlPr>
                          </m:dPr>
                          <m:e>
                            <m:f>
                              <m:fPr>
                                <m:ctrlPr>
                                  <a:rPr lang="fr-CA" b="0" i="1" smtClean="0">
                                    <a:latin typeface="Cambria Math" panose="02040503050406030204" pitchFamily="18" charset="0"/>
                                  </a:rPr>
                                </m:ctrlPr>
                              </m:fPr>
                              <m:num>
                                <m:r>
                                  <a:rPr lang="fr-CA" b="0" i="1" smtClean="0">
                                    <a:latin typeface="Cambria Math" panose="02040503050406030204" pitchFamily="18" charset="0"/>
                                  </a:rPr>
                                  <m:t>𝜋</m:t>
                                </m:r>
                                <m:r>
                                  <a:rPr lang="fr-CA" b="0" i="1" smtClean="0">
                                    <a:latin typeface="Cambria Math" panose="02040503050406030204" pitchFamily="18" charset="0"/>
                                  </a:rPr>
                                  <m:t>𝑟</m:t>
                                </m:r>
                              </m:num>
                              <m:den>
                                <m:r>
                                  <a:rPr lang="fr-CA" b="0" i="1" smtClean="0">
                                    <a:latin typeface="Cambria Math" panose="02040503050406030204" pitchFamily="18" charset="0"/>
                                  </a:rPr>
                                  <m:t>2</m:t>
                                </m:r>
                                <m:r>
                                  <a:rPr lang="fr-CA" b="0" i="1" smtClean="0">
                                    <a:latin typeface="Cambria Math" panose="02040503050406030204" pitchFamily="18" charset="0"/>
                                  </a:rPr>
                                  <m:t>𝑅</m:t>
                                </m:r>
                              </m:den>
                            </m:f>
                          </m:e>
                        </m:d>
                      </m:e>
                    </m:func>
                  </m:oMath>
                </a14:m>
                <a:endParaRPr lang="fr-FR"/>
              </a:p>
              <a:p>
                <a:pPr marL="285750" indent="-285750">
                  <a:lnSpc>
                    <a:spcPct val="150000"/>
                  </a:lnSpc>
                  <a:buFont typeface="Arial" panose="020B0604020202020204" pitchFamily="34" charset="0"/>
                  <a:buChar char="•"/>
                </a:pPr>
                <a:r>
                  <a:rPr lang="fr-FR"/>
                  <a:t>Condition frontière en r = 0 (Neumann) : </a:t>
                </a:r>
                <a14:m>
                  <m:oMath xmlns:m="http://schemas.openxmlformats.org/officeDocument/2006/math">
                    <m:f>
                      <m:fPr>
                        <m:ctrlPr>
                          <a:rPr lang="fr-CA" b="0" i="1" smtClean="0">
                            <a:latin typeface="Cambria Math" panose="02040503050406030204" pitchFamily="18" charset="0"/>
                          </a:rPr>
                        </m:ctrlPr>
                      </m:fPr>
                      <m:num>
                        <m:sSub>
                          <m:sSubPr>
                            <m:ctrlPr>
                              <a:rPr lang="fr-CA" b="0" i="1" smtClean="0">
                                <a:latin typeface="Cambria Math" panose="02040503050406030204" pitchFamily="18" charset="0"/>
                              </a:rPr>
                            </m:ctrlPr>
                          </m:sSubPr>
                          <m:e>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rPr>
                              <m:t>𝐶</m:t>
                            </m:r>
                          </m:e>
                          <m:sub>
                            <m:r>
                              <a:rPr lang="fr-CA" b="0" i="1" smtClean="0">
                                <a:latin typeface="Cambria Math" panose="02040503050406030204" pitchFamily="18" charset="0"/>
                              </a:rPr>
                              <m:t>𝑀𝑀𝑆</m:t>
                            </m:r>
                          </m:sub>
                        </m:sSub>
                      </m:num>
                      <m:den>
                        <m:r>
                          <a:rPr lang="fr-CA" b="0" i="1" smtClean="0">
                            <a:latin typeface="Cambria Math" panose="02040503050406030204" pitchFamily="18" charset="0"/>
                            <a:ea typeface="Cambria Math" panose="02040503050406030204" pitchFamily="18" charset="0"/>
                          </a:rPr>
                          <m:t>𝜕</m:t>
                        </m:r>
                        <m:r>
                          <a:rPr lang="fr-CA" b="0" i="1" smtClean="0">
                            <a:latin typeface="Cambria Math" panose="02040503050406030204" pitchFamily="18" charset="0"/>
                            <a:ea typeface="Cambria Math" panose="02040503050406030204" pitchFamily="18" charset="0"/>
                          </a:rPr>
                          <m:t>𝑟</m:t>
                        </m:r>
                      </m:den>
                    </m:f>
                    <m:d>
                      <m:dPr>
                        <m:ctrlPr>
                          <a:rPr lang="fr-CA" i="1">
                            <a:latin typeface="Cambria Math" panose="02040503050406030204" pitchFamily="18" charset="0"/>
                          </a:rPr>
                        </m:ctrlPr>
                      </m:dPr>
                      <m:e>
                        <m:r>
                          <a:rPr lang="fr-CA" i="1">
                            <a:latin typeface="Cambria Math" panose="02040503050406030204" pitchFamily="18" charset="0"/>
                          </a:rPr>
                          <m:t>0,</m:t>
                        </m:r>
                        <m:r>
                          <a:rPr lang="fr-CA" i="1">
                            <a:latin typeface="Cambria Math" panose="02040503050406030204" pitchFamily="18" charset="0"/>
                          </a:rPr>
                          <m:t>𝑡</m:t>
                        </m:r>
                      </m:e>
                    </m:d>
                  </m:oMath>
                </a14:m>
                <a:r>
                  <a:rPr lang="fr-FR"/>
                  <a:t> = </a:t>
                </a:r>
                <a14:m>
                  <m:oMath xmlns:m="http://schemas.openxmlformats.org/officeDocument/2006/math">
                    <m:sSup>
                      <m:sSupPr>
                        <m:ctrlPr>
                          <a:rPr lang="fr-CA" i="1">
                            <a:latin typeface="Cambria Math" panose="02040503050406030204" pitchFamily="18" charset="0"/>
                          </a:rPr>
                        </m:ctrlPr>
                      </m:sSupPr>
                      <m:e>
                        <m:r>
                          <a:rPr lang="fr-CA" b="0" i="1" smtClean="0">
                            <a:latin typeface="Cambria Math" panose="02040503050406030204" pitchFamily="18" charset="0"/>
                          </a:rPr>
                          <m:t>−</m:t>
                        </m:r>
                        <m:f>
                          <m:fPr>
                            <m:ctrlPr>
                              <a:rPr lang="fr-CA" i="1">
                                <a:latin typeface="Cambria Math" panose="02040503050406030204" pitchFamily="18" charset="0"/>
                              </a:rPr>
                            </m:ctrlPr>
                          </m:fPr>
                          <m:num>
                            <m:r>
                              <a:rPr lang="fr-CA" i="1">
                                <a:latin typeface="Cambria Math" panose="02040503050406030204" pitchFamily="18" charset="0"/>
                              </a:rPr>
                              <m:t>𝜋</m:t>
                            </m:r>
                          </m:num>
                          <m:den>
                            <m:r>
                              <a:rPr lang="fr-CA" i="1">
                                <a:latin typeface="Cambria Math" panose="02040503050406030204" pitchFamily="18" charset="0"/>
                              </a:rPr>
                              <m:t>2</m:t>
                            </m:r>
                            <m:r>
                              <a:rPr lang="fr-CA" i="1">
                                <a:latin typeface="Cambria Math" panose="02040503050406030204" pitchFamily="18" charset="0"/>
                              </a:rPr>
                              <m:t>𝑅</m:t>
                            </m:r>
                          </m:den>
                        </m:f>
                        <m:r>
                          <a:rPr lang="fr-CA" i="1">
                            <a:latin typeface="Cambria Math" panose="02040503050406030204" pitchFamily="18" charset="0"/>
                          </a:rPr>
                          <m:t>𝑒</m:t>
                        </m:r>
                      </m:e>
                      <m:sup>
                        <m:r>
                          <a:rPr lang="fr-CA" i="1">
                            <a:latin typeface="Cambria Math" panose="02040503050406030204" pitchFamily="18" charset="0"/>
                          </a:rPr>
                          <m:t>−</m:t>
                        </m:r>
                        <m:r>
                          <a:rPr lang="fr-CA" i="1">
                            <a:latin typeface="Cambria Math" panose="02040503050406030204" pitchFamily="18" charset="0"/>
                          </a:rPr>
                          <m:t>𝑡</m:t>
                        </m:r>
                      </m:sup>
                    </m:sSup>
                    <m:func>
                      <m:funcPr>
                        <m:ctrlPr>
                          <a:rPr lang="fr-CA" i="1">
                            <a:latin typeface="Cambria Math" panose="02040503050406030204" pitchFamily="18" charset="0"/>
                          </a:rPr>
                        </m:ctrlPr>
                      </m:funcPr>
                      <m:fName>
                        <m:r>
                          <m:rPr>
                            <m:sty m:val="p"/>
                          </m:rPr>
                          <a:rPr lang="fr-CA" b="0" i="0" smtClean="0">
                            <a:latin typeface="Cambria Math" panose="02040503050406030204" pitchFamily="18" charset="0"/>
                          </a:rPr>
                          <m:t>sin</m:t>
                        </m:r>
                      </m:fName>
                      <m:e>
                        <m:d>
                          <m:dPr>
                            <m:ctrlPr>
                              <a:rPr lang="fr-CA" i="1">
                                <a:latin typeface="Cambria Math" panose="02040503050406030204" pitchFamily="18" charset="0"/>
                              </a:rPr>
                            </m:ctrlPr>
                          </m:dPr>
                          <m:e>
                            <m:r>
                              <a:rPr lang="fr-CA" b="0" i="1" smtClean="0">
                                <a:latin typeface="Cambria Math" panose="02040503050406030204" pitchFamily="18" charset="0"/>
                              </a:rPr>
                              <m:t>0</m:t>
                            </m:r>
                          </m:e>
                        </m:d>
                      </m:e>
                    </m:func>
                    <m:r>
                      <a:rPr lang="fr-CA" b="0" i="1" smtClean="0">
                        <a:latin typeface="Cambria Math" panose="02040503050406030204" pitchFamily="18" charset="0"/>
                      </a:rPr>
                      <m:t>−</m:t>
                    </m:r>
                    <m:f>
                      <m:fPr>
                        <m:ctrlPr>
                          <a:rPr lang="fr-CA" i="1">
                            <a:latin typeface="Cambria Math" panose="02040503050406030204" pitchFamily="18" charset="0"/>
                          </a:rPr>
                        </m:ctrlPr>
                      </m:fPr>
                      <m:num>
                        <m:r>
                          <a:rPr lang="fr-CA" i="1">
                            <a:latin typeface="Cambria Math" panose="02040503050406030204" pitchFamily="18" charset="0"/>
                          </a:rPr>
                          <m:t>𝜋</m:t>
                        </m:r>
                      </m:num>
                      <m:den>
                        <m:r>
                          <a:rPr lang="fr-CA" i="1">
                            <a:latin typeface="Cambria Math" panose="02040503050406030204" pitchFamily="18" charset="0"/>
                          </a:rPr>
                          <m:t>2</m:t>
                        </m:r>
                        <m:r>
                          <a:rPr lang="fr-CA" i="1">
                            <a:latin typeface="Cambria Math" panose="02040503050406030204" pitchFamily="18" charset="0"/>
                          </a:rPr>
                          <m:t>𝑅</m:t>
                        </m:r>
                      </m:den>
                    </m:f>
                    <m:func>
                      <m:funcPr>
                        <m:ctrlPr>
                          <a:rPr lang="fr-CA" i="1">
                            <a:latin typeface="Cambria Math" panose="02040503050406030204" pitchFamily="18" charset="0"/>
                          </a:rPr>
                        </m:ctrlPr>
                      </m:funcPr>
                      <m:fName>
                        <m:r>
                          <m:rPr>
                            <m:sty m:val="p"/>
                          </m:rPr>
                          <a:rPr lang="fr-CA" b="0" i="0" smtClean="0">
                            <a:latin typeface="Cambria Math" panose="02040503050406030204" pitchFamily="18" charset="0"/>
                          </a:rPr>
                          <m:t>sin</m:t>
                        </m:r>
                      </m:fName>
                      <m:e>
                        <m:d>
                          <m:dPr>
                            <m:ctrlPr>
                              <a:rPr lang="fr-CA" i="1">
                                <a:latin typeface="Cambria Math" panose="02040503050406030204" pitchFamily="18" charset="0"/>
                              </a:rPr>
                            </m:ctrlPr>
                          </m:dPr>
                          <m:e>
                            <m:r>
                              <a:rPr lang="fr-CA" b="0" i="1" smtClean="0">
                                <a:latin typeface="Cambria Math" panose="02040503050406030204" pitchFamily="18" charset="0"/>
                              </a:rPr>
                              <m:t>0</m:t>
                            </m:r>
                          </m:e>
                        </m:d>
                      </m:e>
                    </m:func>
                  </m:oMath>
                </a14:m>
                <a:r>
                  <a:rPr lang="fr-FR"/>
                  <a:t> =  0</a:t>
                </a:r>
              </a:p>
              <a:p>
                <a:pPr marL="285750" indent="-285750">
                  <a:lnSpc>
                    <a:spcPct val="150000"/>
                  </a:lnSpc>
                  <a:buFont typeface="Arial" panose="020B0604020202020204" pitchFamily="34" charset="0"/>
                  <a:buChar char="•"/>
                </a:pPr>
                <a:r>
                  <a:rPr lang="fr-FR"/>
                  <a:t>Condition frontière en r = R (Dirichlet) : </a:t>
                </a:r>
                <a14:m>
                  <m:oMath xmlns:m="http://schemas.openxmlformats.org/officeDocument/2006/math">
                    <m:sSub>
                      <m:sSubPr>
                        <m:ctrlPr>
                          <a:rPr lang="fr-CA" b="0" i="1" smtClean="0">
                            <a:latin typeface="Cambria Math" panose="02040503050406030204" pitchFamily="18" charset="0"/>
                          </a:rPr>
                        </m:ctrlPr>
                      </m:sSubPr>
                      <m:e>
                        <m:r>
                          <a:rPr lang="fr-CA" b="0" i="1" smtClean="0">
                            <a:latin typeface="Cambria Math" panose="02040503050406030204" pitchFamily="18" charset="0"/>
                          </a:rPr>
                          <m:t>𝐶</m:t>
                        </m:r>
                      </m:e>
                      <m:sub>
                        <m:r>
                          <a:rPr lang="fr-CA" b="0" i="1" smtClean="0">
                            <a:latin typeface="Cambria Math" panose="02040503050406030204" pitchFamily="18" charset="0"/>
                          </a:rPr>
                          <m:t>𝑀𝑀𝑆</m:t>
                        </m:r>
                      </m:sub>
                    </m:sSub>
                    <m:d>
                      <m:dPr>
                        <m:ctrlPr>
                          <a:rPr lang="fr-CA" b="0" i="1" smtClean="0">
                            <a:latin typeface="Cambria Math" panose="02040503050406030204" pitchFamily="18" charset="0"/>
                          </a:rPr>
                        </m:ctrlPr>
                      </m:dPr>
                      <m:e>
                        <m:r>
                          <a:rPr lang="fr-CA" b="0" i="1" smtClean="0">
                            <a:latin typeface="Cambria Math" panose="02040503050406030204" pitchFamily="18" charset="0"/>
                          </a:rPr>
                          <m:t>𝑅</m:t>
                        </m:r>
                        <m:r>
                          <a:rPr lang="fr-CA" b="0" i="1" smtClean="0">
                            <a:latin typeface="Cambria Math" panose="02040503050406030204" pitchFamily="18" charset="0"/>
                          </a:rPr>
                          <m:t>,</m:t>
                        </m:r>
                        <m:r>
                          <a:rPr lang="fr-CA" b="0" i="1" smtClean="0">
                            <a:latin typeface="Cambria Math" panose="02040503050406030204" pitchFamily="18" charset="0"/>
                          </a:rPr>
                          <m:t>𝑡</m:t>
                        </m:r>
                      </m:e>
                    </m:d>
                  </m:oMath>
                </a14:m>
                <a:r>
                  <a:rPr lang="fr-FR"/>
                  <a:t> = </a:t>
                </a:r>
                <a14:m>
                  <m:oMath xmlns:m="http://schemas.openxmlformats.org/officeDocument/2006/math">
                    <m:sSup>
                      <m:sSupPr>
                        <m:ctrlPr>
                          <a:rPr lang="fr-CA" i="1">
                            <a:latin typeface="Cambria Math" panose="02040503050406030204" pitchFamily="18" charset="0"/>
                          </a:rPr>
                        </m:ctrlPr>
                      </m:sSupPr>
                      <m:e>
                        <m:r>
                          <a:rPr lang="fr-CA" i="1">
                            <a:latin typeface="Cambria Math" panose="02040503050406030204" pitchFamily="18" charset="0"/>
                          </a:rPr>
                          <m:t>𝑒</m:t>
                        </m:r>
                      </m:e>
                      <m:sup>
                        <m:r>
                          <a:rPr lang="fr-CA" i="1">
                            <a:latin typeface="Cambria Math" panose="02040503050406030204" pitchFamily="18" charset="0"/>
                          </a:rPr>
                          <m:t>−</m:t>
                        </m:r>
                        <m:r>
                          <a:rPr lang="fr-CA" i="1">
                            <a:latin typeface="Cambria Math" panose="02040503050406030204" pitchFamily="18" charset="0"/>
                          </a:rPr>
                          <m:t>𝑡</m:t>
                        </m:r>
                      </m:sup>
                    </m:sSup>
                    <m:func>
                      <m:funcPr>
                        <m:ctrlPr>
                          <a:rPr lang="fr-CA" i="1">
                            <a:latin typeface="Cambria Math" panose="02040503050406030204" pitchFamily="18" charset="0"/>
                          </a:rPr>
                        </m:ctrlPr>
                      </m:funcPr>
                      <m:fName>
                        <m:r>
                          <m:rPr>
                            <m:sty m:val="p"/>
                          </m:rPr>
                          <a:rPr lang="fr-CA">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num>
                              <m:den>
                                <m:r>
                                  <a:rPr lang="fr-CA" i="1">
                                    <a:latin typeface="Cambria Math" panose="02040503050406030204" pitchFamily="18" charset="0"/>
                                  </a:rPr>
                                  <m:t>2</m:t>
                                </m:r>
                              </m:den>
                            </m:f>
                          </m:e>
                        </m:d>
                      </m:e>
                    </m:func>
                    <m:r>
                      <a:rPr lang="fr-CA" i="1">
                        <a:latin typeface="Cambria Math" panose="02040503050406030204" pitchFamily="18" charset="0"/>
                      </a:rPr>
                      <m:t>+</m:t>
                    </m:r>
                    <m:func>
                      <m:funcPr>
                        <m:ctrlPr>
                          <a:rPr lang="fr-CA" i="1">
                            <a:latin typeface="Cambria Math" panose="02040503050406030204" pitchFamily="18" charset="0"/>
                          </a:rPr>
                        </m:ctrlPr>
                      </m:funcPr>
                      <m:fName>
                        <m:r>
                          <m:rPr>
                            <m:sty m:val="p"/>
                          </m:rPr>
                          <a:rPr lang="fr-CA">
                            <a:latin typeface="Cambria Math" panose="02040503050406030204" pitchFamily="18" charset="0"/>
                          </a:rPr>
                          <m:t>cos</m:t>
                        </m:r>
                      </m:fName>
                      <m:e>
                        <m:d>
                          <m:dPr>
                            <m:ctrlPr>
                              <a:rPr lang="fr-CA" i="1">
                                <a:latin typeface="Cambria Math" panose="02040503050406030204" pitchFamily="18" charset="0"/>
                              </a:rPr>
                            </m:ctrlPr>
                          </m:dPr>
                          <m:e>
                            <m:f>
                              <m:fPr>
                                <m:ctrlPr>
                                  <a:rPr lang="fr-CA" i="1">
                                    <a:latin typeface="Cambria Math" panose="02040503050406030204" pitchFamily="18" charset="0"/>
                                  </a:rPr>
                                </m:ctrlPr>
                              </m:fPr>
                              <m:num>
                                <m:r>
                                  <a:rPr lang="fr-CA" i="1">
                                    <a:latin typeface="Cambria Math" panose="02040503050406030204" pitchFamily="18" charset="0"/>
                                  </a:rPr>
                                  <m:t>𝜋</m:t>
                                </m:r>
                              </m:num>
                              <m:den>
                                <m:r>
                                  <a:rPr lang="fr-CA" i="1">
                                    <a:latin typeface="Cambria Math" panose="02040503050406030204" pitchFamily="18" charset="0"/>
                                  </a:rPr>
                                  <m:t>2</m:t>
                                </m:r>
                              </m:den>
                            </m:f>
                          </m:e>
                        </m:d>
                      </m:e>
                    </m:func>
                  </m:oMath>
                </a14:m>
                <a:r>
                  <a:rPr lang="fr-FR"/>
                  <a:t> =  0</a:t>
                </a:r>
              </a:p>
            </p:txBody>
          </p:sp>
        </mc:Choice>
        <mc:Fallback xmlns="">
          <p:sp>
            <p:nvSpPr>
              <p:cNvPr id="2" name="TextBox 1">
                <a:extLst>
                  <a:ext uri="{FF2B5EF4-FFF2-40B4-BE49-F238E27FC236}">
                    <a16:creationId xmlns:a16="http://schemas.microsoft.com/office/drawing/2014/main" id="{36495A7F-846E-2AEB-F883-70CFF89CFAA6}"/>
                  </a:ext>
                </a:extLst>
              </p:cNvPr>
              <p:cNvSpPr txBox="1">
                <a:spLocks noRot="1" noChangeAspect="1" noMove="1" noResize="1" noEditPoints="1" noAdjustHandles="1" noChangeArrowheads="1" noChangeShapeType="1" noTextEdit="1"/>
              </p:cNvSpPr>
              <p:nvPr/>
            </p:nvSpPr>
            <p:spPr>
              <a:xfrm>
                <a:off x="204536" y="1756610"/>
                <a:ext cx="11689181" cy="3181192"/>
              </a:xfrm>
              <a:prstGeom prst="rect">
                <a:avLst/>
              </a:prstGeom>
              <a:blipFill>
                <a:blip r:embed="rId2"/>
                <a:stretch>
                  <a:fillRect l="-365" b="-192"/>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4ABD7132-AAC8-C404-2C65-4AEC0C752DE6}"/>
              </a:ext>
            </a:extLst>
          </p:cNvPr>
          <p:cNvSpPr txBox="1"/>
          <p:nvPr/>
        </p:nvSpPr>
        <p:spPr>
          <a:xfrm>
            <a:off x="298282" y="762720"/>
            <a:ext cx="9875528" cy="468590"/>
          </a:xfrm>
          <a:prstGeom prst="rect">
            <a:avLst/>
          </a:prstGeom>
          <a:noFill/>
        </p:spPr>
        <p:txBody>
          <a:bodyPr wrap="square">
            <a:spAutoFit/>
          </a:bodyPr>
          <a:lstStyle/>
          <a:p>
            <a:pPr>
              <a:lnSpc>
                <a:spcPct val="150000"/>
              </a:lnSpc>
            </a:pPr>
            <a:r>
              <a:rPr lang="fr-FR"/>
              <a:t>Question B : Développement (terme source, condition </a:t>
            </a:r>
            <a:r>
              <a:rPr lang="fr-FR" err="1"/>
              <a:t>intitiale</a:t>
            </a:r>
            <a:r>
              <a:rPr lang="fr-FR"/>
              <a:t> et conditions frontières)</a:t>
            </a:r>
          </a:p>
        </p:txBody>
      </p:sp>
      <p:cxnSp>
        <p:nvCxnSpPr>
          <p:cNvPr id="6" name="Straight Connector 5">
            <a:extLst>
              <a:ext uri="{FF2B5EF4-FFF2-40B4-BE49-F238E27FC236}">
                <a16:creationId xmlns:a16="http://schemas.microsoft.com/office/drawing/2014/main" id="{8F5359C7-E918-1BF3-8AAF-61182A56F4DF}"/>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78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C98BCA-F4BB-A864-7588-9146C38E6F8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FB9A8D3-7BD7-9A0A-39E2-538773C0B885}"/>
              </a:ext>
            </a:extLst>
          </p:cNvPr>
          <p:cNvSpPr txBox="1"/>
          <p:nvPr/>
        </p:nvSpPr>
        <p:spPr>
          <a:xfrm>
            <a:off x="298282" y="762720"/>
            <a:ext cx="9875528" cy="468590"/>
          </a:xfrm>
          <a:prstGeom prst="rect">
            <a:avLst/>
          </a:prstGeom>
          <a:noFill/>
        </p:spPr>
        <p:txBody>
          <a:bodyPr wrap="square">
            <a:spAutoFit/>
          </a:bodyPr>
          <a:lstStyle/>
          <a:p>
            <a:pPr>
              <a:lnSpc>
                <a:spcPct val="150000"/>
              </a:lnSpc>
            </a:pPr>
            <a:r>
              <a:rPr lang="fr-FR"/>
              <a:t>Question B : Graphiques analyse de convergence </a:t>
            </a:r>
          </a:p>
        </p:txBody>
      </p:sp>
      <p:cxnSp>
        <p:nvCxnSpPr>
          <p:cNvPr id="6" name="Straight Connector 5">
            <a:extLst>
              <a:ext uri="{FF2B5EF4-FFF2-40B4-BE49-F238E27FC236}">
                <a16:creationId xmlns:a16="http://schemas.microsoft.com/office/drawing/2014/main" id="{27859B81-C61A-982B-6616-0F9D39C974FE}"/>
              </a:ext>
            </a:extLst>
          </p:cNvPr>
          <p:cNvCxnSpPr>
            <a:cxnSpLocks noGrp="1" noRot="1" noMove="1" noResize="1" noEditPoints="1" noAdjustHandles="1" noChangeArrowheads="1" noChangeShapeType="1"/>
          </p:cNvCxnSpPr>
          <p:nvPr/>
        </p:nvCxnSpPr>
        <p:spPr>
          <a:xfrm flipV="1">
            <a:off x="298282" y="1431758"/>
            <a:ext cx="11595435" cy="8819"/>
          </a:xfrm>
          <a:prstGeom prst="line">
            <a:avLst/>
          </a:prstGeom>
          <a:ln>
            <a:solidFill>
              <a:srgbClr val="2F383D"/>
            </a:solidFill>
          </a:ln>
        </p:spPr>
        <p:style>
          <a:lnRef idx="1">
            <a:schemeClr val="accent1"/>
          </a:lnRef>
          <a:fillRef idx="0">
            <a:schemeClr val="accent1"/>
          </a:fillRef>
          <a:effectRef idx="0">
            <a:schemeClr val="accent1"/>
          </a:effectRef>
          <a:fontRef idx="minor">
            <a:schemeClr val="tx1"/>
          </a:fontRef>
        </p:style>
      </p:cxnSp>
      <p:pic>
        <p:nvPicPr>
          <p:cNvPr id="8" name="Picture 7" descr="A graph of a graph with numbers and symbols&#10;&#10;Description automatically generated with medium confidence">
            <a:extLst>
              <a:ext uri="{FF2B5EF4-FFF2-40B4-BE49-F238E27FC236}">
                <a16:creationId xmlns:a16="http://schemas.microsoft.com/office/drawing/2014/main" id="{44924D14-904D-F128-63B4-C71A891858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692" y="1493189"/>
            <a:ext cx="4364700" cy="2909800"/>
          </a:xfrm>
          <a:prstGeom prst="rect">
            <a:avLst/>
          </a:prstGeom>
        </p:spPr>
      </p:pic>
      <p:pic>
        <p:nvPicPr>
          <p:cNvPr id="10" name="Picture 9" descr="A graph with numbers and lines&#10;&#10;Description automatically generated">
            <a:extLst>
              <a:ext uri="{FF2B5EF4-FFF2-40B4-BE49-F238E27FC236}">
                <a16:creationId xmlns:a16="http://schemas.microsoft.com/office/drawing/2014/main" id="{94401B72-2733-D1B2-B637-396CEB16F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0658" y="1495067"/>
            <a:ext cx="4364700" cy="2918558"/>
          </a:xfrm>
          <a:prstGeom prst="rect">
            <a:avLst/>
          </a:prstGeom>
        </p:spPr>
      </p:pic>
      <p:sp>
        <p:nvSpPr>
          <p:cNvPr id="7" name="TextBox 6">
            <a:extLst>
              <a:ext uri="{FF2B5EF4-FFF2-40B4-BE49-F238E27FC236}">
                <a16:creationId xmlns:a16="http://schemas.microsoft.com/office/drawing/2014/main" id="{4ADA90D0-EA28-77A7-E814-83DFADDAC70B}"/>
              </a:ext>
            </a:extLst>
          </p:cNvPr>
          <p:cNvSpPr txBox="1"/>
          <p:nvPr/>
        </p:nvSpPr>
        <p:spPr>
          <a:xfrm>
            <a:off x="0" y="4595245"/>
            <a:ext cx="11984854" cy="954107"/>
          </a:xfrm>
          <a:prstGeom prst="rect">
            <a:avLst/>
          </a:prstGeom>
          <a:noFill/>
        </p:spPr>
        <p:txBody>
          <a:bodyPr wrap="square" rtlCol="0">
            <a:spAutoFit/>
          </a:bodyPr>
          <a:lstStyle/>
          <a:p>
            <a:pPr algn="just"/>
            <a:r>
              <a:rPr lang="fr-CA" sz="1400"/>
              <a:t>Le graphique à gauche montre l’évolution des normes des erreurs L</a:t>
            </a:r>
            <a:r>
              <a:rPr lang="fr-CA" sz="1400" baseline="-25000"/>
              <a:t>1</a:t>
            </a:r>
            <a:r>
              <a:rPr lang="fr-CA" sz="1400"/>
              <a:t>, L</a:t>
            </a:r>
            <a:r>
              <a:rPr lang="fr-CA" sz="1400" baseline="-25000"/>
              <a:t>2</a:t>
            </a:r>
            <a:r>
              <a:rPr lang="fr-CA" sz="1400"/>
              <a:t> et L</a:t>
            </a:r>
            <a:r>
              <a:rPr lang="fr-CA" sz="1400" baseline="-25000"/>
              <a:t>∞</a:t>
            </a:r>
            <a:r>
              <a:rPr lang="fr-CA" sz="1400"/>
              <a:t> en raffinant le </a:t>
            </a:r>
            <a:r>
              <a:rPr lang="el-GR" sz="1400">
                <a:latin typeface="Cambria Math" panose="02040503050406030204" pitchFamily="18" charset="0"/>
                <a:ea typeface="Cambria Math" panose="02040503050406030204" pitchFamily="18" charset="0"/>
              </a:rPr>
              <a:t>Δ</a:t>
            </a:r>
            <a:r>
              <a:rPr lang="fr-CA" sz="1400">
                <a:latin typeface="Cambria Math" panose="02040503050406030204" pitchFamily="18" charset="0"/>
                <a:ea typeface="Cambria Math" panose="02040503050406030204" pitchFamily="18" charset="0"/>
              </a:rPr>
              <a:t>r</a:t>
            </a:r>
            <a:r>
              <a:rPr lang="fr-CA" sz="1400"/>
              <a:t>, en gardant le </a:t>
            </a:r>
            <a:r>
              <a:rPr lang="el-GR" sz="1400">
                <a:latin typeface="Cambria Math" panose="02040503050406030204" pitchFamily="18" charset="0"/>
                <a:ea typeface="Cambria Math" panose="02040503050406030204" pitchFamily="18" charset="0"/>
              </a:rPr>
              <a:t>Δ</a:t>
            </a:r>
            <a:r>
              <a:rPr lang="fr-CA" sz="1400"/>
              <a:t>t = 0.001 constant et en simulant jusqu’à t=1. Comme montré lors du premier devoir, l’ordre spatial théorique pour la discrétisation de ce schéma est de 2. En utilisant imposant le terme source, les conditions frontières et initiale de la solution manufacturée, nous obtenons des ordres numériques de 1.989, 1.994 et 1.989 respectivement pour les erreurs L</a:t>
            </a:r>
            <a:r>
              <a:rPr lang="fr-CA" sz="1400" baseline="-25000"/>
              <a:t>1</a:t>
            </a:r>
            <a:r>
              <a:rPr lang="fr-CA" sz="1400"/>
              <a:t>, L</a:t>
            </a:r>
            <a:r>
              <a:rPr lang="fr-CA" sz="1400" baseline="-25000"/>
              <a:t>2</a:t>
            </a:r>
            <a:r>
              <a:rPr lang="fr-CA" sz="1400"/>
              <a:t> et L</a:t>
            </a:r>
            <a:r>
              <a:rPr lang="fr-CA" sz="1400" baseline="-25000"/>
              <a:t>∞</a:t>
            </a:r>
            <a:r>
              <a:rPr lang="fr-CA" sz="1400"/>
              <a:t>, ce qui est contenu dans l’intervalle 2±1%.</a:t>
            </a:r>
          </a:p>
        </p:txBody>
      </p:sp>
      <p:sp>
        <p:nvSpPr>
          <p:cNvPr id="9" name="TextBox 8">
            <a:extLst>
              <a:ext uri="{FF2B5EF4-FFF2-40B4-BE49-F238E27FC236}">
                <a16:creationId xmlns:a16="http://schemas.microsoft.com/office/drawing/2014/main" id="{D529DE1C-E5AA-6419-8333-B4FE5DAB7A93}"/>
              </a:ext>
            </a:extLst>
          </p:cNvPr>
          <p:cNvSpPr txBox="1"/>
          <p:nvPr/>
        </p:nvSpPr>
        <p:spPr>
          <a:xfrm>
            <a:off x="0" y="5607862"/>
            <a:ext cx="11893717" cy="954107"/>
          </a:xfrm>
          <a:prstGeom prst="rect">
            <a:avLst/>
          </a:prstGeom>
          <a:noFill/>
        </p:spPr>
        <p:txBody>
          <a:bodyPr wrap="square" rtlCol="0">
            <a:spAutoFit/>
          </a:bodyPr>
          <a:lstStyle/>
          <a:p>
            <a:pPr algn="just"/>
            <a:r>
              <a:rPr lang="fr-CA" sz="1400"/>
              <a:t>Le graphique à droite montre l’évolution des normes des erreurs L</a:t>
            </a:r>
            <a:r>
              <a:rPr lang="fr-CA" sz="1400" baseline="-25000"/>
              <a:t>1</a:t>
            </a:r>
            <a:r>
              <a:rPr lang="fr-CA" sz="1400"/>
              <a:t>, L</a:t>
            </a:r>
            <a:r>
              <a:rPr lang="fr-CA" sz="1400" baseline="-25000"/>
              <a:t>2</a:t>
            </a:r>
            <a:r>
              <a:rPr lang="fr-CA" sz="1400"/>
              <a:t> et L</a:t>
            </a:r>
            <a:r>
              <a:rPr lang="fr-CA" sz="1400" baseline="-25000"/>
              <a:t>∞</a:t>
            </a:r>
            <a:r>
              <a:rPr lang="fr-CA" sz="1400"/>
              <a:t> en raffinant le </a:t>
            </a:r>
            <a:r>
              <a:rPr lang="el-GR" sz="1400">
                <a:latin typeface="Cambria Math" panose="02040503050406030204" pitchFamily="18" charset="0"/>
                <a:ea typeface="Cambria Math" panose="02040503050406030204" pitchFamily="18" charset="0"/>
              </a:rPr>
              <a:t>Δ</a:t>
            </a:r>
            <a:r>
              <a:rPr lang="fr-CA" sz="1400">
                <a:latin typeface="Cambria Math" panose="02040503050406030204" pitchFamily="18" charset="0"/>
                <a:ea typeface="Cambria Math" panose="02040503050406030204" pitchFamily="18" charset="0"/>
              </a:rPr>
              <a:t>t</a:t>
            </a:r>
            <a:r>
              <a:rPr lang="fr-CA" sz="1400"/>
              <a:t>, en gardant le </a:t>
            </a:r>
            <a:r>
              <a:rPr lang="el-GR" sz="1400">
                <a:latin typeface="Cambria Math" panose="02040503050406030204" pitchFamily="18" charset="0"/>
                <a:ea typeface="Cambria Math" panose="02040503050406030204" pitchFamily="18" charset="0"/>
              </a:rPr>
              <a:t>Δ</a:t>
            </a:r>
            <a:r>
              <a:rPr lang="fr-CA" sz="1400"/>
              <a:t>r = 0.005 constant et en simulant jusqu’à t=1. Comme montré lors du premier devoir, l’ordre temporel théorique pour la discrétisation de ce schéma est de 1. En utilisant imposant le terme source, les conditions frontières et initiale de la solution manufacturée, nous obtenons des ordres numériques de 0.9964, 0.9992 et 0.9981 respectivement pour les erreurs L</a:t>
            </a:r>
            <a:r>
              <a:rPr lang="fr-CA" sz="1400" baseline="-25000"/>
              <a:t>1</a:t>
            </a:r>
            <a:r>
              <a:rPr lang="fr-CA" sz="1400"/>
              <a:t>, L</a:t>
            </a:r>
            <a:r>
              <a:rPr lang="fr-CA" sz="1400" baseline="-25000"/>
              <a:t>2</a:t>
            </a:r>
            <a:r>
              <a:rPr lang="fr-CA" sz="1400"/>
              <a:t> et L</a:t>
            </a:r>
            <a:r>
              <a:rPr lang="fr-CA" sz="1400" baseline="-25000"/>
              <a:t>∞</a:t>
            </a:r>
            <a:r>
              <a:rPr lang="fr-CA" sz="1400"/>
              <a:t>, ce qui est contenu dans l’intervalle 1±1%.</a:t>
            </a:r>
          </a:p>
        </p:txBody>
      </p:sp>
    </p:spTree>
    <p:extLst>
      <p:ext uri="{BB962C8B-B14F-4D97-AF65-F5344CB8AC3E}">
        <p14:creationId xmlns:p14="http://schemas.microsoft.com/office/powerpoint/2010/main" val="2785055836"/>
      </p:ext>
    </p:extLst>
  </p:cSld>
  <p:clrMapOvr>
    <a:masterClrMapping/>
  </p:clrMapOvr>
</p:sld>
</file>

<file path=ppt/theme/theme1.xml><?xml version="1.0" encoding="utf-8"?>
<a:theme xmlns:a="http://schemas.openxmlformats.org/drawingml/2006/main" name="PPTMON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ibre Baskerville - Poppins Light">
      <a:majorFont>
        <a:latin typeface="Libre Baskerville"/>
        <a:ea typeface="Arial Unicode MS"/>
        <a:cs typeface=""/>
      </a:majorFont>
      <a:minorFont>
        <a:latin typeface="Poppins Light"/>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1">
                <a:alpha val="15000"/>
              </a:schemeClr>
            </a:gs>
            <a:gs pos="100000">
              <a:schemeClr val="bg1">
                <a:alpha val="0"/>
              </a:schemeClr>
            </a:gs>
          </a:gsLst>
          <a:lin ang="5400000" scaled="1"/>
        </a:gradFill>
        <a:ln w="6350">
          <a:solidFill>
            <a:schemeClr val="tx1"/>
          </a:solidFill>
        </a:ln>
      </a:spPr>
      <a:bodyPr rtlCol="0" anchor="ctr"/>
      <a:lstStyle>
        <a:defPPr algn="ctr">
          <a:defRPr sz="2000" dirty="0" smtClean="0">
            <a:solidFill>
              <a:schemeClr val="tx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2F383D"/>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sz="12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6357B86116DD546BFD78BE3083F6C7F" ma:contentTypeVersion="4" ma:contentTypeDescription="Crée un document." ma:contentTypeScope="" ma:versionID="f811be79aa42294a25911b169f3a6222">
  <xsd:schema xmlns:xsd="http://www.w3.org/2001/XMLSchema" xmlns:xs="http://www.w3.org/2001/XMLSchema" xmlns:p="http://schemas.microsoft.com/office/2006/metadata/properties" xmlns:ns2="5d3e7a31-f5a4-4a6e-82b6-19ae41421650" targetNamespace="http://schemas.microsoft.com/office/2006/metadata/properties" ma:root="true" ma:fieldsID="35c038ab4c5c13b69bb7cbb28bf78bd0" ns2:_="">
    <xsd:import namespace="5d3e7a31-f5a4-4a6e-82b6-19ae4142165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3e7a31-f5a4-4a6e-82b6-19ae414216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C2538BA-FB70-4BE0-A31C-46BFAFC32F15}">
  <ds:schemaRefs>
    <ds:schemaRef ds:uri="http://schemas.microsoft.com/sharepoint/v3/contenttype/forms"/>
  </ds:schemaRefs>
</ds:datastoreItem>
</file>

<file path=customXml/itemProps2.xml><?xml version="1.0" encoding="utf-8"?>
<ds:datastoreItem xmlns:ds="http://schemas.openxmlformats.org/officeDocument/2006/customXml" ds:itemID="{5F04EE62-0ABE-4859-89CD-B38E19F04836}">
  <ds:schemaRefs>
    <ds:schemaRef ds:uri="5d3e7a31-f5a4-4a6e-82b6-19ae4142165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651B38A-C1B2-4B1E-BF1B-2A87E18F1B65}">
  <ds:schemaRefs>
    <ds:schemaRef ds:uri="5d3e7a31-f5a4-4a6e-82b6-19ae4142165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2440</Words>
  <Application>Microsoft Office PowerPoint</Application>
  <PresentationFormat>Widescreen</PresentationFormat>
  <Paragraphs>93</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Poppins</vt:lpstr>
      <vt:lpstr>Poppins Light</vt:lpstr>
      <vt:lpstr>맑은 고딕</vt:lpstr>
      <vt:lpstr>Cambria Math</vt:lpstr>
      <vt:lpstr>PPTMON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5</dc:creator>
  <cp:lastModifiedBy>camelia ouamara</cp:lastModifiedBy>
  <cp:revision>1</cp:revision>
  <dcterms:created xsi:type="dcterms:W3CDTF">2019-04-06T05:20:47Z</dcterms:created>
  <dcterms:modified xsi:type="dcterms:W3CDTF">2024-03-07T04:01:18Z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0x01010086357B86116DD546BFD78BE3083F6C7F</vt:lpwstr>
  </property>
</Properties>
</file>